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3" r:id="rId2"/>
  </p:sldMasterIdLst>
  <p:sldIdLst>
    <p:sldId id="256" r:id="rId3"/>
    <p:sldId id="297" r:id="rId4"/>
    <p:sldId id="291" r:id="rId5"/>
    <p:sldId id="298" r:id="rId6"/>
    <p:sldId id="299" r:id="rId7"/>
    <p:sldId id="292" r:id="rId8"/>
    <p:sldId id="290" r:id="rId9"/>
    <p:sldId id="286" r:id="rId10"/>
    <p:sldId id="285" r:id="rId11"/>
    <p:sldId id="271" r:id="rId12"/>
    <p:sldId id="280" r:id="rId13"/>
    <p:sldId id="278" r:id="rId14"/>
    <p:sldId id="289" r:id="rId15"/>
    <p:sldId id="270" r:id="rId16"/>
    <p:sldId id="282" r:id="rId17"/>
    <p:sldId id="288" r:id="rId18"/>
    <p:sldId id="266" r:id="rId19"/>
    <p:sldId id="264" r:id="rId20"/>
    <p:sldId id="265" r:id="rId21"/>
    <p:sldId id="279" r:id="rId22"/>
    <p:sldId id="293" r:id="rId23"/>
    <p:sldId id="294" r:id="rId24"/>
    <p:sldId id="295" r:id="rId25"/>
    <p:sldId id="269" r:id="rId26"/>
    <p:sldId id="281" r:id="rId27"/>
    <p:sldId id="268" r:id="rId28"/>
    <p:sldId id="267" r:id="rId29"/>
    <p:sldId id="300" r:id="rId30"/>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3" d="100"/>
          <a:sy n="63" d="100"/>
        </p:scale>
        <p:origin x="1596" y="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B8987C-AABC-4AF1-A898-512044A2704B}" type="doc">
      <dgm:prSet loTypeId="urn:microsoft.com/office/officeart/2005/8/layout/hierarchy1" loCatId="hierarchy" qsTypeId="urn:microsoft.com/office/officeart/2005/8/quickstyle/simple1" qsCatId="simple" csTypeId="urn:microsoft.com/office/officeart/2005/8/colors/colorful1#1" csCatId="colorful" phldr="1"/>
      <dgm:spPr/>
      <dgm:t>
        <a:bodyPr/>
        <a:lstStyle/>
        <a:p>
          <a:endParaRPr lang="en-US"/>
        </a:p>
      </dgm:t>
    </dgm:pt>
    <dgm:pt modelId="{1DB22802-2805-4623-B409-E30E22724D30}">
      <dgm:prSet phldrT="[Text]" custT="1"/>
      <dgm:spPr/>
      <dgm:t>
        <a:bodyPr/>
        <a:lstStyle/>
        <a:p>
          <a:r>
            <a:rPr lang="en-US" sz="2000" b="1" dirty="0"/>
            <a:t>Technical Communication</a:t>
          </a:r>
        </a:p>
      </dgm:t>
    </dgm:pt>
    <dgm:pt modelId="{7678B708-4773-43A8-922A-41184474D58C}" type="parTrans" cxnId="{DEAC6233-E14D-4552-9632-1EF12FC7A2E5}">
      <dgm:prSet/>
      <dgm:spPr/>
      <dgm:t>
        <a:bodyPr/>
        <a:lstStyle/>
        <a:p>
          <a:endParaRPr lang="en-US"/>
        </a:p>
      </dgm:t>
    </dgm:pt>
    <dgm:pt modelId="{E94D3783-FBB1-41EB-8AB8-D5ECCD2C14E9}" type="sibTrans" cxnId="{DEAC6233-E14D-4552-9632-1EF12FC7A2E5}">
      <dgm:prSet/>
      <dgm:spPr/>
      <dgm:t>
        <a:bodyPr/>
        <a:lstStyle/>
        <a:p>
          <a:endParaRPr lang="en-US"/>
        </a:p>
      </dgm:t>
    </dgm:pt>
    <dgm:pt modelId="{69DBBA16-3E54-49F9-BB85-13E502A2E47C}">
      <dgm:prSet phldrT="[Text]" custT="1"/>
      <dgm:spPr/>
      <dgm:t>
        <a:bodyPr/>
        <a:lstStyle/>
        <a:p>
          <a:r>
            <a:rPr lang="en-US" sz="1800" b="1" dirty="0"/>
            <a:t>Technical/Professional</a:t>
          </a:r>
        </a:p>
      </dgm:t>
    </dgm:pt>
    <dgm:pt modelId="{04522B59-0F64-4E0C-9707-B169679B9AB4}" type="parTrans" cxnId="{26FDCA97-71F0-45DB-B375-B589CA12A7D7}">
      <dgm:prSet/>
      <dgm:spPr/>
      <dgm:t>
        <a:bodyPr/>
        <a:lstStyle/>
        <a:p>
          <a:endParaRPr lang="en-US"/>
        </a:p>
      </dgm:t>
    </dgm:pt>
    <dgm:pt modelId="{7037229A-60AA-4AA9-8D28-57856B7A92F5}" type="sibTrans" cxnId="{26FDCA97-71F0-45DB-B375-B589CA12A7D7}">
      <dgm:prSet/>
      <dgm:spPr/>
      <dgm:t>
        <a:bodyPr/>
        <a:lstStyle/>
        <a:p>
          <a:endParaRPr lang="en-US"/>
        </a:p>
      </dgm:t>
    </dgm:pt>
    <dgm:pt modelId="{EC51C0F7-1940-46ED-884C-7A719DB72103}">
      <dgm:prSet phldrT="[Text]" custT="1"/>
      <dgm:spPr/>
      <dgm:t>
        <a:bodyPr/>
        <a:lstStyle/>
        <a:p>
          <a:r>
            <a:rPr lang="en-US" sz="2000" b="1" dirty="0"/>
            <a:t>Business</a:t>
          </a:r>
        </a:p>
      </dgm:t>
    </dgm:pt>
    <dgm:pt modelId="{E22088DE-76FF-46DE-BAB1-2CEA0317DB9B}" type="parTrans" cxnId="{68223D03-F665-4024-B9BA-6E9823F642A4}">
      <dgm:prSet/>
      <dgm:spPr/>
      <dgm:t>
        <a:bodyPr/>
        <a:lstStyle/>
        <a:p>
          <a:endParaRPr lang="en-US"/>
        </a:p>
      </dgm:t>
    </dgm:pt>
    <dgm:pt modelId="{5E451FD9-3FBD-4D91-916D-27B03CEABE46}" type="sibTrans" cxnId="{68223D03-F665-4024-B9BA-6E9823F642A4}">
      <dgm:prSet/>
      <dgm:spPr/>
      <dgm:t>
        <a:bodyPr/>
        <a:lstStyle/>
        <a:p>
          <a:endParaRPr lang="en-US"/>
        </a:p>
      </dgm:t>
    </dgm:pt>
    <dgm:pt modelId="{D2259C07-D8E1-4C44-844D-AD4A4C887682}">
      <dgm:prSet phldrT="[Text]" custT="1"/>
      <dgm:spPr/>
      <dgm:t>
        <a:bodyPr/>
        <a:lstStyle/>
        <a:p>
          <a:r>
            <a:rPr lang="en-US" sz="2000" b="1" dirty="0"/>
            <a:t>Scientific</a:t>
          </a:r>
        </a:p>
      </dgm:t>
    </dgm:pt>
    <dgm:pt modelId="{92629F8F-DDFD-467E-B1C3-3F27D9BC3DFF}" type="parTrans" cxnId="{EC85FFBB-181F-435F-8ED3-3BBF0FF29A29}">
      <dgm:prSet/>
      <dgm:spPr/>
      <dgm:t>
        <a:bodyPr/>
        <a:lstStyle/>
        <a:p>
          <a:endParaRPr lang="en-US"/>
        </a:p>
      </dgm:t>
    </dgm:pt>
    <dgm:pt modelId="{227972EF-90BD-4BD8-A816-B00D58C80228}" type="sibTrans" cxnId="{EC85FFBB-181F-435F-8ED3-3BBF0FF29A29}">
      <dgm:prSet/>
      <dgm:spPr/>
      <dgm:t>
        <a:bodyPr/>
        <a:lstStyle/>
        <a:p>
          <a:endParaRPr lang="en-US"/>
        </a:p>
      </dgm:t>
    </dgm:pt>
    <dgm:pt modelId="{B1B9D900-B9F0-4913-98E4-99A9CC16C30F}">
      <dgm:prSet phldrT="[Text]"/>
      <dgm:spPr/>
      <dgm:t>
        <a:bodyPr/>
        <a:lstStyle/>
        <a:p>
          <a:r>
            <a:rPr lang="en-US" dirty="0"/>
            <a:t>Subject/field specific experts produce it as it requires expertise (professional qualification/training) in the subject. E.g. progress report, manuals, procedures, planning document, bug report </a:t>
          </a:r>
        </a:p>
      </dgm:t>
    </dgm:pt>
    <dgm:pt modelId="{9D2A10FA-31D9-41D3-8A98-84CC7C1A34B5}" type="parTrans" cxnId="{A7DCB5BC-502C-4785-9EC3-1502588D1539}">
      <dgm:prSet/>
      <dgm:spPr/>
      <dgm:t>
        <a:bodyPr/>
        <a:lstStyle/>
        <a:p>
          <a:endParaRPr lang="en-US"/>
        </a:p>
      </dgm:t>
    </dgm:pt>
    <dgm:pt modelId="{EED300DA-E2DB-41D2-BF92-0369F57FA7E9}" type="sibTrans" cxnId="{A7DCB5BC-502C-4785-9EC3-1502588D1539}">
      <dgm:prSet/>
      <dgm:spPr/>
      <dgm:t>
        <a:bodyPr/>
        <a:lstStyle/>
        <a:p>
          <a:endParaRPr lang="en-US"/>
        </a:p>
      </dgm:t>
    </dgm:pt>
    <dgm:pt modelId="{5E29612C-531E-40D3-A9D0-1EB3C05266C3}">
      <dgm:prSet phldrT="[Text]"/>
      <dgm:spPr/>
      <dgm:t>
        <a:bodyPr/>
        <a:lstStyle/>
        <a:p>
          <a:r>
            <a:rPr lang="en-US" dirty="0"/>
            <a:t>It aims to run (administer and manage) the business. Resume, Cover letter, administrative communication. </a:t>
          </a:r>
        </a:p>
      </dgm:t>
    </dgm:pt>
    <dgm:pt modelId="{68D3106E-08D5-46A6-AAB9-18E85179DB34}" type="parTrans" cxnId="{0D61FCCE-5BEE-4B85-B6DA-4F16C872642B}">
      <dgm:prSet/>
      <dgm:spPr/>
      <dgm:t>
        <a:bodyPr/>
        <a:lstStyle/>
        <a:p>
          <a:endParaRPr lang="en-US"/>
        </a:p>
      </dgm:t>
    </dgm:pt>
    <dgm:pt modelId="{EF4429F7-1E53-4A70-BF67-9EA8D1794167}" type="sibTrans" cxnId="{0D61FCCE-5BEE-4B85-B6DA-4F16C872642B}">
      <dgm:prSet/>
      <dgm:spPr/>
      <dgm:t>
        <a:bodyPr/>
        <a:lstStyle/>
        <a:p>
          <a:endParaRPr lang="en-US"/>
        </a:p>
      </dgm:t>
    </dgm:pt>
    <dgm:pt modelId="{6B156076-4448-4A86-A6FF-C8258FF4C5D3}">
      <dgm:prSet phldrT="[Text]"/>
      <dgm:spPr/>
      <dgm:t>
        <a:bodyPr/>
        <a:lstStyle/>
        <a:p>
          <a:r>
            <a:rPr lang="en-US" dirty="0"/>
            <a:t>It aims to report researches and discoveries to advance the field. E.g. Books, Journals, Magazine, conference, website or blog. </a:t>
          </a:r>
        </a:p>
      </dgm:t>
    </dgm:pt>
    <dgm:pt modelId="{B9890FB5-64D7-4C58-813D-1173F37F36A1}" type="parTrans" cxnId="{E546B493-CF92-418E-935F-4F868EDCC632}">
      <dgm:prSet/>
      <dgm:spPr/>
      <dgm:t>
        <a:bodyPr/>
        <a:lstStyle/>
        <a:p>
          <a:endParaRPr lang="en-US"/>
        </a:p>
      </dgm:t>
    </dgm:pt>
    <dgm:pt modelId="{DE8BE40E-64CB-4A89-BCF3-0EAAE57F2902}" type="sibTrans" cxnId="{E546B493-CF92-418E-935F-4F868EDCC632}">
      <dgm:prSet/>
      <dgm:spPr/>
      <dgm:t>
        <a:bodyPr/>
        <a:lstStyle/>
        <a:p>
          <a:endParaRPr lang="en-US"/>
        </a:p>
      </dgm:t>
    </dgm:pt>
    <dgm:pt modelId="{9591AE80-AD10-4DF8-823B-8DC38D9AB00B}" type="pres">
      <dgm:prSet presAssocID="{48B8987C-AABC-4AF1-A898-512044A2704B}" presName="hierChild1" presStyleCnt="0">
        <dgm:presLayoutVars>
          <dgm:chPref val="1"/>
          <dgm:dir/>
          <dgm:animOne val="branch"/>
          <dgm:animLvl val="lvl"/>
          <dgm:resizeHandles/>
        </dgm:presLayoutVars>
      </dgm:prSet>
      <dgm:spPr/>
    </dgm:pt>
    <dgm:pt modelId="{AD50B1A7-3EF2-4BE8-BF72-EF8F3098CE90}" type="pres">
      <dgm:prSet presAssocID="{1DB22802-2805-4623-B409-E30E22724D30}" presName="hierRoot1" presStyleCnt="0"/>
      <dgm:spPr/>
    </dgm:pt>
    <dgm:pt modelId="{9BDA1FF5-EAFE-4ABB-9A07-E23CDFF65A28}" type="pres">
      <dgm:prSet presAssocID="{1DB22802-2805-4623-B409-E30E22724D30}" presName="composite" presStyleCnt="0"/>
      <dgm:spPr/>
    </dgm:pt>
    <dgm:pt modelId="{17A9CAB8-22F3-4D95-B663-181D2850DEFB}" type="pres">
      <dgm:prSet presAssocID="{1DB22802-2805-4623-B409-E30E22724D30}" presName="background" presStyleLbl="node0" presStyleIdx="0" presStyleCnt="1"/>
      <dgm:spPr/>
    </dgm:pt>
    <dgm:pt modelId="{F46CD16B-7491-4948-9317-8B7D8A18CF44}" type="pres">
      <dgm:prSet presAssocID="{1DB22802-2805-4623-B409-E30E22724D30}" presName="text" presStyleLbl="fgAcc0" presStyleIdx="0" presStyleCnt="1">
        <dgm:presLayoutVars>
          <dgm:chPref val="3"/>
        </dgm:presLayoutVars>
      </dgm:prSet>
      <dgm:spPr/>
    </dgm:pt>
    <dgm:pt modelId="{67CC836F-D00F-4AF6-9BAE-A5250E76C4BB}" type="pres">
      <dgm:prSet presAssocID="{1DB22802-2805-4623-B409-E30E22724D30}" presName="hierChild2" presStyleCnt="0"/>
      <dgm:spPr/>
    </dgm:pt>
    <dgm:pt modelId="{83A9D98C-8E17-451E-BCD0-85072AD36E1F}" type="pres">
      <dgm:prSet presAssocID="{04522B59-0F64-4E0C-9707-B169679B9AB4}" presName="Name10" presStyleLbl="parChTrans1D2" presStyleIdx="0" presStyleCnt="3"/>
      <dgm:spPr/>
    </dgm:pt>
    <dgm:pt modelId="{B9060DAC-A615-4491-95F3-8DE915BE0E7E}" type="pres">
      <dgm:prSet presAssocID="{69DBBA16-3E54-49F9-BB85-13E502A2E47C}" presName="hierRoot2" presStyleCnt="0"/>
      <dgm:spPr/>
    </dgm:pt>
    <dgm:pt modelId="{9D468549-7300-401B-86A5-385C7AD38DF5}" type="pres">
      <dgm:prSet presAssocID="{69DBBA16-3E54-49F9-BB85-13E502A2E47C}" presName="composite2" presStyleCnt="0"/>
      <dgm:spPr/>
    </dgm:pt>
    <dgm:pt modelId="{9F0318FD-7CD7-41E0-9C8D-899FD4D7F55A}" type="pres">
      <dgm:prSet presAssocID="{69DBBA16-3E54-49F9-BB85-13E502A2E47C}" presName="background2" presStyleLbl="node2" presStyleIdx="0" presStyleCnt="3"/>
      <dgm:spPr/>
    </dgm:pt>
    <dgm:pt modelId="{2E4625BF-93FB-43FC-B52A-F2985E6D2C9A}" type="pres">
      <dgm:prSet presAssocID="{69DBBA16-3E54-49F9-BB85-13E502A2E47C}" presName="text2" presStyleLbl="fgAcc2" presStyleIdx="0" presStyleCnt="3">
        <dgm:presLayoutVars>
          <dgm:chPref val="3"/>
        </dgm:presLayoutVars>
      </dgm:prSet>
      <dgm:spPr/>
    </dgm:pt>
    <dgm:pt modelId="{6CAAAEB5-EC3B-4A3C-9FC2-D8692572078F}" type="pres">
      <dgm:prSet presAssocID="{69DBBA16-3E54-49F9-BB85-13E502A2E47C}" presName="hierChild3" presStyleCnt="0"/>
      <dgm:spPr/>
    </dgm:pt>
    <dgm:pt modelId="{7BFFD22A-F342-4021-9CA3-3C4561884E07}" type="pres">
      <dgm:prSet presAssocID="{9D2A10FA-31D9-41D3-8A98-84CC7C1A34B5}" presName="Name17" presStyleLbl="parChTrans1D3" presStyleIdx="0" presStyleCnt="3"/>
      <dgm:spPr/>
    </dgm:pt>
    <dgm:pt modelId="{9122DAC7-03DE-425D-A0E8-BA6DDF299468}" type="pres">
      <dgm:prSet presAssocID="{B1B9D900-B9F0-4913-98E4-99A9CC16C30F}" presName="hierRoot3" presStyleCnt="0"/>
      <dgm:spPr/>
    </dgm:pt>
    <dgm:pt modelId="{2FBE69E3-66AC-4EBF-BEE1-23D431A1CC1D}" type="pres">
      <dgm:prSet presAssocID="{B1B9D900-B9F0-4913-98E4-99A9CC16C30F}" presName="composite3" presStyleCnt="0"/>
      <dgm:spPr/>
    </dgm:pt>
    <dgm:pt modelId="{DC505778-0134-4303-A2FA-70B765A5F609}" type="pres">
      <dgm:prSet presAssocID="{B1B9D900-B9F0-4913-98E4-99A9CC16C30F}" presName="background3" presStyleLbl="node3" presStyleIdx="0" presStyleCnt="3"/>
      <dgm:spPr/>
    </dgm:pt>
    <dgm:pt modelId="{4C083D2E-DA17-4CF0-9124-480FB8B3453B}" type="pres">
      <dgm:prSet presAssocID="{B1B9D900-B9F0-4913-98E4-99A9CC16C30F}" presName="text3" presStyleLbl="fgAcc3" presStyleIdx="0" presStyleCnt="3">
        <dgm:presLayoutVars>
          <dgm:chPref val="3"/>
        </dgm:presLayoutVars>
      </dgm:prSet>
      <dgm:spPr/>
    </dgm:pt>
    <dgm:pt modelId="{A69E946A-7290-4E45-A36F-4153DCB932EC}" type="pres">
      <dgm:prSet presAssocID="{B1B9D900-B9F0-4913-98E4-99A9CC16C30F}" presName="hierChild4" presStyleCnt="0"/>
      <dgm:spPr/>
    </dgm:pt>
    <dgm:pt modelId="{D68DF081-0178-4675-828A-1FBF39DDA8BF}" type="pres">
      <dgm:prSet presAssocID="{E22088DE-76FF-46DE-BAB1-2CEA0317DB9B}" presName="Name10" presStyleLbl="parChTrans1D2" presStyleIdx="1" presStyleCnt="3"/>
      <dgm:spPr/>
    </dgm:pt>
    <dgm:pt modelId="{72E2B190-0977-4F82-80A8-C7728B0F0523}" type="pres">
      <dgm:prSet presAssocID="{EC51C0F7-1940-46ED-884C-7A719DB72103}" presName="hierRoot2" presStyleCnt="0"/>
      <dgm:spPr/>
    </dgm:pt>
    <dgm:pt modelId="{9584D1E0-2137-4470-93A8-FB95B1EF2479}" type="pres">
      <dgm:prSet presAssocID="{EC51C0F7-1940-46ED-884C-7A719DB72103}" presName="composite2" presStyleCnt="0"/>
      <dgm:spPr/>
    </dgm:pt>
    <dgm:pt modelId="{702670A1-00FB-407F-95B2-CEF51E487DD1}" type="pres">
      <dgm:prSet presAssocID="{EC51C0F7-1940-46ED-884C-7A719DB72103}" presName="background2" presStyleLbl="node2" presStyleIdx="1" presStyleCnt="3"/>
      <dgm:spPr/>
    </dgm:pt>
    <dgm:pt modelId="{8162630A-1F1C-4BF9-9F8D-BCAE21BF1474}" type="pres">
      <dgm:prSet presAssocID="{EC51C0F7-1940-46ED-884C-7A719DB72103}" presName="text2" presStyleLbl="fgAcc2" presStyleIdx="1" presStyleCnt="3">
        <dgm:presLayoutVars>
          <dgm:chPref val="3"/>
        </dgm:presLayoutVars>
      </dgm:prSet>
      <dgm:spPr/>
    </dgm:pt>
    <dgm:pt modelId="{30D2BF44-B07B-482B-BE15-6AEBCF11C04C}" type="pres">
      <dgm:prSet presAssocID="{EC51C0F7-1940-46ED-884C-7A719DB72103}" presName="hierChild3" presStyleCnt="0"/>
      <dgm:spPr/>
    </dgm:pt>
    <dgm:pt modelId="{0ACA6BB1-2AF6-4A95-B824-34F2CBF3FE1F}" type="pres">
      <dgm:prSet presAssocID="{68D3106E-08D5-46A6-AAB9-18E85179DB34}" presName="Name17" presStyleLbl="parChTrans1D3" presStyleIdx="1" presStyleCnt="3"/>
      <dgm:spPr/>
    </dgm:pt>
    <dgm:pt modelId="{A7D1D947-52DE-4DB5-883E-74DAD626D0C7}" type="pres">
      <dgm:prSet presAssocID="{5E29612C-531E-40D3-A9D0-1EB3C05266C3}" presName="hierRoot3" presStyleCnt="0"/>
      <dgm:spPr/>
    </dgm:pt>
    <dgm:pt modelId="{9F094226-A1A2-455D-A442-EFEE2141082F}" type="pres">
      <dgm:prSet presAssocID="{5E29612C-531E-40D3-A9D0-1EB3C05266C3}" presName="composite3" presStyleCnt="0"/>
      <dgm:spPr/>
    </dgm:pt>
    <dgm:pt modelId="{CD613BE4-A46E-4444-974D-17ECC2AF221B}" type="pres">
      <dgm:prSet presAssocID="{5E29612C-531E-40D3-A9D0-1EB3C05266C3}" presName="background3" presStyleLbl="node3" presStyleIdx="1" presStyleCnt="3"/>
      <dgm:spPr/>
    </dgm:pt>
    <dgm:pt modelId="{E6785F6F-15A2-40C7-80B8-E286ABB48801}" type="pres">
      <dgm:prSet presAssocID="{5E29612C-531E-40D3-A9D0-1EB3C05266C3}" presName="text3" presStyleLbl="fgAcc3" presStyleIdx="1" presStyleCnt="3">
        <dgm:presLayoutVars>
          <dgm:chPref val="3"/>
        </dgm:presLayoutVars>
      </dgm:prSet>
      <dgm:spPr/>
    </dgm:pt>
    <dgm:pt modelId="{FC961781-EBBF-43EB-87DD-DEFA0B3DA1B5}" type="pres">
      <dgm:prSet presAssocID="{5E29612C-531E-40D3-A9D0-1EB3C05266C3}" presName="hierChild4" presStyleCnt="0"/>
      <dgm:spPr/>
    </dgm:pt>
    <dgm:pt modelId="{E9DBF0B4-A8D1-4458-BCE6-1C1E9C19E4B2}" type="pres">
      <dgm:prSet presAssocID="{92629F8F-DDFD-467E-B1C3-3F27D9BC3DFF}" presName="Name10" presStyleLbl="parChTrans1D2" presStyleIdx="2" presStyleCnt="3"/>
      <dgm:spPr/>
    </dgm:pt>
    <dgm:pt modelId="{4D1304FD-076C-46B1-B770-B5F8465D2117}" type="pres">
      <dgm:prSet presAssocID="{D2259C07-D8E1-4C44-844D-AD4A4C887682}" presName="hierRoot2" presStyleCnt="0"/>
      <dgm:spPr/>
    </dgm:pt>
    <dgm:pt modelId="{7F00661F-FC35-4EE9-8371-739C3B6D5A80}" type="pres">
      <dgm:prSet presAssocID="{D2259C07-D8E1-4C44-844D-AD4A4C887682}" presName="composite2" presStyleCnt="0"/>
      <dgm:spPr/>
    </dgm:pt>
    <dgm:pt modelId="{42F8A430-EA12-4CCB-B1FA-C2BB5EF87888}" type="pres">
      <dgm:prSet presAssocID="{D2259C07-D8E1-4C44-844D-AD4A4C887682}" presName="background2" presStyleLbl="node2" presStyleIdx="2" presStyleCnt="3"/>
      <dgm:spPr/>
    </dgm:pt>
    <dgm:pt modelId="{94F49474-E682-4FB5-8E34-F183728A2966}" type="pres">
      <dgm:prSet presAssocID="{D2259C07-D8E1-4C44-844D-AD4A4C887682}" presName="text2" presStyleLbl="fgAcc2" presStyleIdx="2" presStyleCnt="3">
        <dgm:presLayoutVars>
          <dgm:chPref val="3"/>
        </dgm:presLayoutVars>
      </dgm:prSet>
      <dgm:spPr/>
    </dgm:pt>
    <dgm:pt modelId="{F6DA9191-4C9A-45E1-ABAD-5A02FB1B46D2}" type="pres">
      <dgm:prSet presAssocID="{D2259C07-D8E1-4C44-844D-AD4A4C887682}" presName="hierChild3" presStyleCnt="0"/>
      <dgm:spPr/>
    </dgm:pt>
    <dgm:pt modelId="{F0574F8D-A244-4067-9681-E99F20A3ACB7}" type="pres">
      <dgm:prSet presAssocID="{B9890FB5-64D7-4C58-813D-1173F37F36A1}" presName="Name17" presStyleLbl="parChTrans1D3" presStyleIdx="2" presStyleCnt="3"/>
      <dgm:spPr/>
    </dgm:pt>
    <dgm:pt modelId="{C836EB4F-63DF-47E1-8F09-567771C41A43}" type="pres">
      <dgm:prSet presAssocID="{6B156076-4448-4A86-A6FF-C8258FF4C5D3}" presName="hierRoot3" presStyleCnt="0"/>
      <dgm:spPr/>
    </dgm:pt>
    <dgm:pt modelId="{914E63A2-EB70-4A10-8AAF-C867ABDD404A}" type="pres">
      <dgm:prSet presAssocID="{6B156076-4448-4A86-A6FF-C8258FF4C5D3}" presName="composite3" presStyleCnt="0"/>
      <dgm:spPr/>
    </dgm:pt>
    <dgm:pt modelId="{EC5B5379-EE62-42D3-A20C-43A7C80F2905}" type="pres">
      <dgm:prSet presAssocID="{6B156076-4448-4A86-A6FF-C8258FF4C5D3}" presName="background3" presStyleLbl="node3" presStyleIdx="2" presStyleCnt="3"/>
      <dgm:spPr/>
    </dgm:pt>
    <dgm:pt modelId="{6F4B53C6-1C5B-44C0-BC5E-93A7524718B8}" type="pres">
      <dgm:prSet presAssocID="{6B156076-4448-4A86-A6FF-C8258FF4C5D3}" presName="text3" presStyleLbl="fgAcc3" presStyleIdx="2" presStyleCnt="3">
        <dgm:presLayoutVars>
          <dgm:chPref val="3"/>
        </dgm:presLayoutVars>
      </dgm:prSet>
      <dgm:spPr/>
    </dgm:pt>
    <dgm:pt modelId="{516BA82C-43EC-456C-AD17-96D8746BC44A}" type="pres">
      <dgm:prSet presAssocID="{6B156076-4448-4A86-A6FF-C8258FF4C5D3}" presName="hierChild4" presStyleCnt="0"/>
      <dgm:spPr/>
    </dgm:pt>
  </dgm:ptLst>
  <dgm:cxnLst>
    <dgm:cxn modelId="{68223D03-F665-4024-B9BA-6E9823F642A4}" srcId="{1DB22802-2805-4623-B409-E30E22724D30}" destId="{EC51C0F7-1940-46ED-884C-7A719DB72103}" srcOrd="1" destOrd="0" parTransId="{E22088DE-76FF-46DE-BAB1-2CEA0317DB9B}" sibTransId="{5E451FD9-3FBD-4D91-916D-27B03CEABE46}"/>
    <dgm:cxn modelId="{54CFB718-CC14-472A-8E7B-42CD6DF4ED10}" type="presOf" srcId="{04522B59-0F64-4E0C-9707-B169679B9AB4}" destId="{83A9D98C-8E17-451E-BCD0-85072AD36E1F}" srcOrd="0" destOrd="0" presId="urn:microsoft.com/office/officeart/2005/8/layout/hierarchy1"/>
    <dgm:cxn modelId="{DEAC6233-E14D-4552-9632-1EF12FC7A2E5}" srcId="{48B8987C-AABC-4AF1-A898-512044A2704B}" destId="{1DB22802-2805-4623-B409-E30E22724D30}" srcOrd="0" destOrd="0" parTransId="{7678B708-4773-43A8-922A-41184474D58C}" sibTransId="{E94D3783-FBB1-41EB-8AB8-D5ECCD2C14E9}"/>
    <dgm:cxn modelId="{2930C745-6CB8-4659-A614-8265FEFEBAEC}" type="presOf" srcId="{EC51C0F7-1940-46ED-884C-7A719DB72103}" destId="{8162630A-1F1C-4BF9-9F8D-BCAE21BF1474}" srcOrd="0" destOrd="0" presId="urn:microsoft.com/office/officeart/2005/8/layout/hierarchy1"/>
    <dgm:cxn modelId="{BCB4A967-183A-4FEF-BD5B-7EDC3901ECAC}" type="presOf" srcId="{68D3106E-08D5-46A6-AAB9-18E85179DB34}" destId="{0ACA6BB1-2AF6-4A95-B824-34F2CBF3FE1F}" srcOrd="0" destOrd="0" presId="urn:microsoft.com/office/officeart/2005/8/layout/hierarchy1"/>
    <dgm:cxn modelId="{40865071-C006-424D-87AB-0BCEEFB1E691}" type="presOf" srcId="{B9890FB5-64D7-4C58-813D-1173F37F36A1}" destId="{F0574F8D-A244-4067-9681-E99F20A3ACB7}" srcOrd="0" destOrd="0" presId="urn:microsoft.com/office/officeart/2005/8/layout/hierarchy1"/>
    <dgm:cxn modelId="{F083EF51-6AF5-4A2E-A154-7CEE09CCCC97}" type="presOf" srcId="{92629F8F-DDFD-467E-B1C3-3F27D9BC3DFF}" destId="{E9DBF0B4-A8D1-4458-BCE6-1C1E9C19E4B2}" srcOrd="0" destOrd="0" presId="urn:microsoft.com/office/officeart/2005/8/layout/hierarchy1"/>
    <dgm:cxn modelId="{935FDF57-76A2-4C71-9C87-0AFCBF301338}" type="presOf" srcId="{5E29612C-531E-40D3-A9D0-1EB3C05266C3}" destId="{E6785F6F-15A2-40C7-80B8-E286ABB48801}" srcOrd="0" destOrd="0" presId="urn:microsoft.com/office/officeart/2005/8/layout/hierarchy1"/>
    <dgm:cxn modelId="{098FD65A-A2A5-4F0A-BA58-A365BE8C3AC3}" type="presOf" srcId="{D2259C07-D8E1-4C44-844D-AD4A4C887682}" destId="{94F49474-E682-4FB5-8E34-F183728A2966}" srcOrd="0" destOrd="0" presId="urn:microsoft.com/office/officeart/2005/8/layout/hierarchy1"/>
    <dgm:cxn modelId="{54AFF98F-0A26-4BC8-B6D7-E1EC2B318CAF}" type="presOf" srcId="{E22088DE-76FF-46DE-BAB1-2CEA0317DB9B}" destId="{D68DF081-0178-4675-828A-1FBF39DDA8BF}" srcOrd="0" destOrd="0" presId="urn:microsoft.com/office/officeart/2005/8/layout/hierarchy1"/>
    <dgm:cxn modelId="{E546B493-CF92-418E-935F-4F868EDCC632}" srcId="{D2259C07-D8E1-4C44-844D-AD4A4C887682}" destId="{6B156076-4448-4A86-A6FF-C8258FF4C5D3}" srcOrd="0" destOrd="0" parTransId="{B9890FB5-64D7-4C58-813D-1173F37F36A1}" sibTransId="{DE8BE40E-64CB-4A89-BCF3-0EAAE57F2902}"/>
    <dgm:cxn modelId="{26FDCA97-71F0-45DB-B375-B589CA12A7D7}" srcId="{1DB22802-2805-4623-B409-E30E22724D30}" destId="{69DBBA16-3E54-49F9-BB85-13E502A2E47C}" srcOrd="0" destOrd="0" parTransId="{04522B59-0F64-4E0C-9707-B169679B9AB4}" sibTransId="{7037229A-60AA-4AA9-8D28-57856B7A92F5}"/>
    <dgm:cxn modelId="{26D86BA0-AF0F-494B-8B54-79741E47D256}" type="presOf" srcId="{1DB22802-2805-4623-B409-E30E22724D30}" destId="{F46CD16B-7491-4948-9317-8B7D8A18CF44}" srcOrd="0" destOrd="0" presId="urn:microsoft.com/office/officeart/2005/8/layout/hierarchy1"/>
    <dgm:cxn modelId="{DF6CCCA5-8D9E-4F6F-B506-A2F1225CADEC}" type="presOf" srcId="{B1B9D900-B9F0-4913-98E4-99A9CC16C30F}" destId="{4C083D2E-DA17-4CF0-9124-480FB8B3453B}" srcOrd="0" destOrd="0" presId="urn:microsoft.com/office/officeart/2005/8/layout/hierarchy1"/>
    <dgm:cxn modelId="{EC85FFBB-181F-435F-8ED3-3BBF0FF29A29}" srcId="{1DB22802-2805-4623-B409-E30E22724D30}" destId="{D2259C07-D8E1-4C44-844D-AD4A4C887682}" srcOrd="2" destOrd="0" parTransId="{92629F8F-DDFD-467E-B1C3-3F27D9BC3DFF}" sibTransId="{227972EF-90BD-4BD8-A816-B00D58C80228}"/>
    <dgm:cxn modelId="{A7DCB5BC-502C-4785-9EC3-1502588D1539}" srcId="{69DBBA16-3E54-49F9-BB85-13E502A2E47C}" destId="{B1B9D900-B9F0-4913-98E4-99A9CC16C30F}" srcOrd="0" destOrd="0" parTransId="{9D2A10FA-31D9-41D3-8A98-84CC7C1A34B5}" sibTransId="{EED300DA-E2DB-41D2-BF92-0369F57FA7E9}"/>
    <dgm:cxn modelId="{7083BBCB-8F61-46A6-A583-8A1F99B9F794}" type="presOf" srcId="{9D2A10FA-31D9-41D3-8A98-84CC7C1A34B5}" destId="{7BFFD22A-F342-4021-9CA3-3C4561884E07}" srcOrd="0" destOrd="0" presId="urn:microsoft.com/office/officeart/2005/8/layout/hierarchy1"/>
    <dgm:cxn modelId="{0D61FCCE-5BEE-4B85-B6DA-4F16C872642B}" srcId="{EC51C0F7-1940-46ED-884C-7A719DB72103}" destId="{5E29612C-531E-40D3-A9D0-1EB3C05266C3}" srcOrd="0" destOrd="0" parTransId="{68D3106E-08D5-46A6-AAB9-18E85179DB34}" sibTransId="{EF4429F7-1E53-4A70-BF67-9EA8D1794167}"/>
    <dgm:cxn modelId="{80AEF3DF-7288-4FD4-A700-BB810B26664F}" type="presOf" srcId="{48B8987C-AABC-4AF1-A898-512044A2704B}" destId="{9591AE80-AD10-4DF8-823B-8DC38D9AB00B}" srcOrd="0" destOrd="0" presId="urn:microsoft.com/office/officeart/2005/8/layout/hierarchy1"/>
    <dgm:cxn modelId="{27DA01E1-C980-4DE2-9991-BBF29F4980C0}" type="presOf" srcId="{6B156076-4448-4A86-A6FF-C8258FF4C5D3}" destId="{6F4B53C6-1C5B-44C0-BC5E-93A7524718B8}" srcOrd="0" destOrd="0" presId="urn:microsoft.com/office/officeart/2005/8/layout/hierarchy1"/>
    <dgm:cxn modelId="{6F604BF9-E96F-4E7C-8015-F0A79A9D1838}" type="presOf" srcId="{69DBBA16-3E54-49F9-BB85-13E502A2E47C}" destId="{2E4625BF-93FB-43FC-B52A-F2985E6D2C9A}" srcOrd="0" destOrd="0" presId="urn:microsoft.com/office/officeart/2005/8/layout/hierarchy1"/>
    <dgm:cxn modelId="{6C0EB0AA-25FE-4BE6-9919-22B4E4C48620}" type="presParOf" srcId="{9591AE80-AD10-4DF8-823B-8DC38D9AB00B}" destId="{AD50B1A7-3EF2-4BE8-BF72-EF8F3098CE90}" srcOrd="0" destOrd="0" presId="urn:microsoft.com/office/officeart/2005/8/layout/hierarchy1"/>
    <dgm:cxn modelId="{A093B0F1-8DD8-4E85-B120-1B41C2D9A6D1}" type="presParOf" srcId="{AD50B1A7-3EF2-4BE8-BF72-EF8F3098CE90}" destId="{9BDA1FF5-EAFE-4ABB-9A07-E23CDFF65A28}" srcOrd="0" destOrd="0" presId="urn:microsoft.com/office/officeart/2005/8/layout/hierarchy1"/>
    <dgm:cxn modelId="{A06BC0DD-1B4F-49A8-909C-F476086B84DE}" type="presParOf" srcId="{9BDA1FF5-EAFE-4ABB-9A07-E23CDFF65A28}" destId="{17A9CAB8-22F3-4D95-B663-181D2850DEFB}" srcOrd="0" destOrd="0" presId="urn:microsoft.com/office/officeart/2005/8/layout/hierarchy1"/>
    <dgm:cxn modelId="{946680F5-3743-4A85-BEFA-418FCC377272}" type="presParOf" srcId="{9BDA1FF5-EAFE-4ABB-9A07-E23CDFF65A28}" destId="{F46CD16B-7491-4948-9317-8B7D8A18CF44}" srcOrd="1" destOrd="0" presId="urn:microsoft.com/office/officeart/2005/8/layout/hierarchy1"/>
    <dgm:cxn modelId="{F6BBF355-6B2B-49B1-9C38-DCFC94A4D081}" type="presParOf" srcId="{AD50B1A7-3EF2-4BE8-BF72-EF8F3098CE90}" destId="{67CC836F-D00F-4AF6-9BAE-A5250E76C4BB}" srcOrd="1" destOrd="0" presId="urn:microsoft.com/office/officeart/2005/8/layout/hierarchy1"/>
    <dgm:cxn modelId="{5D35B889-FD70-45E5-A004-81F1234A27BB}" type="presParOf" srcId="{67CC836F-D00F-4AF6-9BAE-A5250E76C4BB}" destId="{83A9D98C-8E17-451E-BCD0-85072AD36E1F}" srcOrd="0" destOrd="0" presId="urn:microsoft.com/office/officeart/2005/8/layout/hierarchy1"/>
    <dgm:cxn modelId="{8A7584BF-1F7C-456C-9C44-13FFC3D65B0E}" type="presParOf" srcId="{67CC836F-D00F-4AF6-9BAE-A5250E76C4BB}" destId="{B9060DAC-A615-4491-95F3-8DE915BE0E7E}" srcOrd="1" destOrd="0" presId="urn:microsoft.com/office/officeart/2005/8/layout/hierarchy1"/>
    <dgm:cxn modelId="{84469B22-F30F-4073-8798-EC22706AAFE3}" type="presParOf" srcId="{B9060DAC-A615-4491-95F3-8DE915BE0E7E}" destId="{9D468549-7300-401B-86A5-385C7AD38DF5}" srcOrd="0" destOrd="0" presId="urn:microsoft.com/office/officeart/2005/8/layout/hierarchy1"/>
    <dgm:cxn modelId="{B5E6D539-F118-4966-8D53-0EB53E4853D7}" type="presParOf" srcId="{9D468549-7300-401B-86A5-385C7AD38DF5}" destId="{9F0318FD-7CD7-41E0-9C8D-899FD4D7F55A}" srcOrd="0" destOrd="0" presId="urn:microsoft.com/office/officeart/2005/8/layout/hierarchy1"/>
    <dgm:cxn modelId="{FC9B8E3B-CB5F-4BE8-9051-2C29EC456A71}" type="presParOf" srcId="{9D468549-7300-401B-86A5-385C7AD38DF5}" destId="{2E4625BF-93FB-43FC-B52A-F2985E6D2C9A}" srcOrd="1" destOrd="0" presId="urn:microsoft.com/office/officeart/2005/8/layout/hierarchy1"/>
    <dgm:cxn modelId="{567069BC-A58D-4E60-B5A9-E522F0C46F4C}" type="presParOf" srcId="{B9060DAC-A615-4491-95F3-8DE915BE0E7E}" destId="{6CAAAEB5-EC3B-4A3C-9FC2-D8692572078F}" srcOrd="1" destOrd="0" presId="urn:microsoft.com/office/officeart/2005/8/layout/hierarchy1"/>
    <dgm:cxn modelId="{2EA6EC14-687C-423D-BEAF-A7519367CF38}" type="presParOf" srcId="{6CAAAEB5-EC3B-4A3C-9FC2-D8692572078F}" destId="{7BFFD22A-F342-4021-9CA3-3C4561884E07}" srcOrd="0" destOrd="0" presId="urn:microsoft.com/office/officeart/2005/8/layout/hierarchy1"/>
    <dgm:cxn modelId="{8627FE9D-E1BC-4E8D-B6D2-ED5952B258BC}" type="presParOf" srcId="{6CAAAEB5-EC3B-4A3C-9FC2-D8692572078F}" destId="{9122DAC7-03DE-425D-A0E8-BA6DDF299468}" srcOrd="1" destOrd="0" presId="urn:microsoft.com/office/officeart/2005/8/layout/hierarchy1"/>
    <dgm:cxn modelId="{F613A74C-D400-4C62-B237-C3DB36431E6B}" type="presParOf" srcId="{9122DAC7-03DE-425D-A0E8-BA6DDF299468}" destId="{2FBE69E3-66AC-4EBF-BEE1-23D431A1CC1D}" srcOrd="0" destOrd="0" presId="urn:microsoft.com/office/officeart/2005/8/layout/hierarchy1"/>
    <dgm:cxn modelId="{023AE9C2-7508-4DC4-9A65-FDDD451BEC7D}" type="presParOf" srcId="{2FBE69E3-66AC-4EBF-BEE1-23D431A1CC1D}" destId="{DC505778-0134-4303-A2FA-70B765A5F609}" srcOrd="0" destOrd="0" presId="urn:microsoft.com/office/officeart/2005/8/layout/hierarchy1"/>
    <dgm:cxn modelId="{A85CC35E-9AC2-4E21-A0AF-C42055F05562}" type="presParOf" srcId="{2FBE69E3-66AC-4EBF-BEE1-23D431A1CC1D}" destId="{4C083D2E-DA17-4CF0-9124-480FB8B3453B}" srcOrd="1" destOrd="0" presId="urn:microsoft.com/office/officeart/2005/8/layout/hierarchy1"/>
    <dgm:cxn modelId="{52EFB894-C0DE-4F76-B42F-281314E43166}" type="presParOf" srcId="{9122DAC7-03DE-425D-A0E8-BA6DDF299468}" destId="{A69E946A-7290-4E45-A36F-4153DCB932EC}" srcOrd="1" destOrd="0" presId="urn:microsoft.com/office/officeart/2005/8/layout/hierarchy1"/>
    <dgm:cxn modelId="{C13D541C-AFB3-4025-932B-83A208F83B1F}" type="presParOf" srcId="{67CC836F-D00F-4AF6-9BAE-A5250E76C4BB}" destId="{D68DF081-0178-4675-828A-1FBF39DDA8BF}" srcOrd="2" destOrd="0" presId="urn:microsoft.com/office/officeart/2005/8/layout/hierarchy1"/>
    <dgm:cxn modelId="{442B2FCA-4D1B-4A36-ABFE-9BCAD3922A62}" type="presParOf" srcId="{67CC836F-D00F-4AF6-9BAE-A5250E76C4BB}" destId="{72E2B190-0977-4F82-80A8-C7728B0F0523}" srcOrd="3" destOrd="0" presId="urn:microsoft.com/office/officeart/2005/8/layout/hierarchy1"/>
    <dgm:cxn modelId="{6F77BE6A-BF7B-42F1-8269-61B4C31E3725}" type="presParOf" srcId="{72E2B190-0977-4F82-80A8-C7728B0F0523}" destId="{9584D1E0-2137-4470-93A8-FB95B1EF2479}" srcOrd="0" destOrd="0" presId="urn:microsoft.com/office/officeart/2005/8/layout/hierarchy1"/>
    <dgm:cxn modelId="{50B821AC-5F40-4C4A-A5A2-52A84DAEB16D}" type="presParOf" srcId="{9584D1E0-2137-4470-93A8-FB95B1EF2479}" destId="{702670A1-00FB-407F-95B2-CEF51E487DD1}" srcOrd="0" destOrd="0" presId="urn:microsoft.com/office/officeart/2005/8/layout/hierarchy1"/>
    <dgm:cxn modelId="{00D0FA78-00FC-469B-AE0B-D409936DB1E8}" type="presParOf" srcId="{9584D1E0-2137-4470-93A8-FB95B1EF2479}" destId="{8162630A-1F1C-4BF9-9F8D-BCAE21BF1474}" srcOrd="1" destOrd="0" presId="urn:microsoft.com/office/officeart/2005/8/layout/hierarchy1"/>
    <dgm:cxn modelId="{9FEE25A1-FA12-407E-BF63-4D862C9F2E31}" type="presParOf" srcId="{72E2B190-0977-4F82-80A8-C7728B0F0523}" destId="{30D2BF44-B07B-482B-BE15-6AEBCF11C04C}" srcOrd="1" destOrd="0" presId="urn:microsoft.com/office/officeart/2005/8/layout/hierarchy1"/>
    <dgm:cxn modelId="{D47049CE-7CC0-46F0-A567-A06C6FB9184B}" type="presParOf" srcId="{30D2BF44-B07B-482B-BE15-6AEBCF11C04C}" destId="{0ACA6BB1-2AF6-4A95-B824-34F2CBF3FE1F}" srcOrd="0" destOrd="0" presId="urn:microsoft.com/office/officeart/2005/8/layout/hierarchy1"/>
    <dgm:cxn modelId="{43034657-F0C3-48C1-99BD-B86F456B4C2C}" type="presParOf" srcId="{30D2BF44-B07B-482B-BE15-6AEBCF11C04C}" destId="{A7D1D947-52DE-4DB5-883E-74DAD626D0C7}" srcOrd="1" destOrd="0" presId="urn:microsoft.com/office/officeart/2005/8/layout/hierarchy1"/>
    <dgm:cxn modelId="{17EC7318-602E-4102-8BBE-34C82B910DB8}" type="presParOf" srcId="{A7D1D947-52DE-4DB5-883E-74DAD626D0C7}" destId="{9F094226-A1A2-455D-A442-EFEE2141082F}" srcOrd="0" destOrd="0" presId="urn:microsoft.com/office/officeart/2005/8/layout/hierarchy1"/>
    <dgm:cxn modelId="{CCB60B93-062D-4067-A298-81BC8EC80EEC}" type="presParOf" srcId="{9F094226-A1A2-455D-A442-EFEE2141082F}" destId="{CD613BE4-A46E-4444-974D-17ECC2AF221B}" srcOrd="0" destOrd="0" presId="urn:microsoft.com/office/officeart/2005/8/layout/hierarchy1"/>
    <dgm:cxn modelId="{CBE193EB-FEBD-4F56-BBBC-28797847C22F}" type="presParOf" srcId="{9F094226-A1A2-455D-A442-EFEE2141082F}" destId="{E6785F6F-15A2-40C7-80B8-E286ABB48801}" srcOrd="1" destOrd="0" presId="urn:microsoft.com/office/officeart/2005/8/layout/hierarchy1"/>
    <dgm:cxn modelId="{6AB98391-8162-4AFC-8883-F51C43B1DD5C}" type="presParOf" srcId="{A7D1D947-52DE-4DB5-883E-74DAD626D0C7}" destId="{FC961781-EBBF-43EB-87DD-DEFA0B3DA1B5}" srcOrd="1" destOrd="0" presId="urn:microsoft.com/office/officeart/2005/8/layout/hierarchy1"/>
    <dgm:cxn modelId="{4A82CDCA-8471-4DBD-B206-F7A01A9E2AE3}" type="presParOf" srcId="{67CC836F-D00F-4AF6-9BAE-A5250E76C4BB}" destId="{E9DBF0B4-A8D1-4458-BCE6-1C1E9C19E4B2}" srcOrd="4" destOrd="0" presId="urn:microsoft.com/office/officeart/2005/8/layout/hierarchy1"/>
    <dgm:cxn modelId="{4FEAC987-F5EA-4E17-BD6C-408B79134336}" type="presParOf" srcId="{67CC836F-D00F-4AF6-9BAE-A5250E76C4BB}" destId="{4D1304FD-076C-46B1-B770-B5F8465D2117}" srcOrd="5" destOrd="0" presId="urn:microsoft.com/office/officeart/2005/8/layout/hierarchy1"/>
    <dgm:cxn modelId="{FFEC2E5C-4A23-4AD2-A600-271873308B97}" type="presParOf" srcId="{4D1304FD-076C-46B1-B770-B5F8465D2117}" destId="{7F00661F-FC35-4EE9-8371-739C3B6D5A80}" srcOrd="0" destOrd="0" presId="urn:microsoft.com/office/officeart/2005/8/layout/hierarchy1"/>
    <dgm:cxn modelId="{41E82262-1022-4FA3-BF1A-7BC1E73BA4B1}" type="presParOf" srcId="{7F00661F-FC35-4EE9-8371-739C3B6D5A80}" destId="{42F8A430-EA12-4CCB-B1FA-C2BB5EF87888}" srcOrd="0" destOrd="0" presId="urn:microsoft.com/office/officeart/2005/8/layout/hierarchy1"/>
    <dgm:cxn modelId="{12B4D7B3-76A4-4088-89A9-EDFAA94B62F6}" type="presParOf" srcId="{7F00661F-FC35-4EE9-8371-739C3B6D5A80}" destId="{94F49474-E682-4FB5-8E34-F183728A2966}" srcOrd="1" destOrd="0" presId="urn:microsoft.com/office/officeart/2005/8/layout/hierarchy1"/>
    <dgm:cxn modelId="{2EAD98C2-792D-4507-8512-D2BB87CDEA11}" type="presParOf" srcId="{4D1304FD-076C-46B1-B770-B5F8465D2117}" destId="{F6DA9191-4C9A-45E1-ABAD-5A02FB1B46D2}" srcOrd="1" destOrd="0" presId="urn:microsoft.com/office/officeart/2005/8/layout/hierarchy1"/>
    <dgm:cxn modelId="{A7F85598-B4A6-4188-85FA-FBF4511D762B}" type="presParOf" srcId="{F6DA9191-4C9A-45E1-ABAD-5A02FB1B46D2}" destId="{F0574F8D-A244-4067-9681-E99F20A3ACB7}" srcOrd="0" destOrd="0" presId="urn:microsoft.com/office/officeart/2005/8/layout/hierarchy1"/>
    <dgm:cxn modelId="{0B7F1822-EECF-4C60-B3B3-3ABCD3EF86D5}" type="presParOf" srcId="{F6DA9191-4C9A-45E1-ABAD-5A02FB1B46D2}" destId="{C836EB4F-63DF-47E1-8F09-567771C41A43}" srcOrd="1" destOrd="0" presId="urn:microsoft.com/office/officeart/2005/8/layout/hierarchy1"/>
    <dgm:cxn modelId="{2FC80CB9-9886-4D3A-A93F-C36E8D25874E}" type="presParOf" srcId="{C836EB4F-63DF-47E1-8F09-567771C41A43}" destId="{914E63A2-EB70-4A10-8AAF-C867ABDD404A}" srcOrd="0" destOrd="0" presId="urn:microsoft.com/office/officeart/2005/8/layout/hierarchy1"/>
    <dgm:cxn modelId="{FB0D3C40-4661-4046-B59E-8E580711D925}" type="presParOf" srcId="{914E63A2-EB70-4A10-8AAF-C867ABDD404A}" destId="{EC5B5379-EE62-42D3-A20C-43A7C80F2905}" srcOrd="0" destOrd="0" presId="urn:microsoft.com/office/officeart/2005/8/layout/hierarchy1"/>
    <dgm:cxn modelId="{00E77222-6A05-4D3C-8A70-C40BF8DDE324}" type="presParOf" srcId="{914E63A2-EB70-4A10-8AAF-C867ABDD404A}" destId="{6F4B53C6-1C5B-44C0-BC5E-93A7524718B8}" srcOrd="1" destOrd="0" presId="urn:microsoft.com/office/officeart/2005/8/layout/hierarchy1"/>
    <dgm:cxn modelId="{568DBF01-66A5-4283-9FB4-325FF01DEC42}" type="presParOf" srcId="{C836EB4F-63DF-47E1-8F09-567771C41A43}" destId="{516BA82C-43EC-456C-AD17-96D8746BC44A}"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574F8D-A244-4067-9681-E99F20A3ACB7}">
      <dsp:nvSpPr>
        <dsp:cNvPr id="0" name=""/>
        <dsp:cNvSpPr/>
      </dsp:nvSpPr>
      <dsp:spPr>
        <a:xfrm>
          <a:off x="7325067" y="3747535"/>
          <a:ext cx="91440" cy="697697"/>
        </a:xfrm>
        <a:custGeom>
          <a:avLst/>
          <a:gdLst/>
          <a:ahLst/>
          <a:cxnLst/>
          <a:rect l="0" t="0" r="0" b="0"/>
          <a:pathLst>
            <a:path>
              <a:moveTo>
                <a:pt x="45720" y="0"/>
              </a:moveTo>
              <a:lnTo>
                <a:pt x="45720" y="697697"/>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9DBF0B4-A8D1-4458-BCE6-1C1E9C19E4B2}">
      <dsp:nvSpPr>
        <dsp:cNvPr id="0" name=""/>
        <dsp:cNvSpPr/>
      </dsp:nvSpPr>
      <dsp:spPr>
        <a:xfrm>
          <a:off x="4438724" y="1526497"/>
          <a:ext cx="2932062" cy="697697"/>
        </a:xfrm>
        <a:custGeom>
          <a:avLst/>
          <a:gdLst/>
          <a:ahLst/>
          <a:cxnLst/>
          <a:rect l="0" t="0" r="0" b="0"/>
          <a:pathLst>
            <a:path>
              <a:moveTo>
                <a:pt x="0" y="0"/>
              </a:moveTo>
              <a:lnTo>
                <a:pt x="0" y="475460"/>
              </a:lnTo>
              <a:lnTo>
                <a:pt x="2932062" y="475460"/>
              </a:lnTo>
              <a:lnTo>
                <a:pt x="2932062" y="697697"/>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CA6BB1-2AF6-4A95-B824-34F2CBF3FE1F}">
      <dsp:nvSpPr>
        <dsp:cNvPr id="0" name=""/>
        <dsp:cNvSpPr/>
      </dsp:nvSpPr>
      <dsp:spPr>
        <a:xfrm>
          <a:off x="4393004" y="3747535"/>
          <a:ext cx="91440" cy="697697"/>
        </a:xfrm>
        <a:custGeom>
          <a:avLst/>
          <a:gdLst/>
          <a:ahLst/>
          <a:cxnLst/>
          <a:rect l="0" t="0" r="0" b="0"/>
          <a:pathLst>
            <a:path>
              <a:moveTo>
                <a:pt x="45720" y="0"/>
              </a:moveTo>
              <a:lnTo>
                <a:pt x="45720" y="697697"/>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8DF081-0178-4675-828A-1FBF39DDA8BF}">
      <dsp:nvSpPr>
        <dsp:cNvPr id="0" name=""/>
        <dsp:cNvSpPr/>
      </dsp:nvSpPr>
      <dsp:spPr>
        <a:xfrm>
          <a:off x="4393004" y="1526497"/>
          <a:ext cx="91440" cy="697697"/>
        </a:xfrm>
        <a:custGeom>
          <a:avLst/>
          <a:gdLst/>
          <a:ahLst/>
          <a:cxnLst/>
          <a:rect l="0" t="0" r="0" b="0"/>
          <a:pathLst>
            <a:path>
              <a:moveTo>
                <a:pt x="45720" y="0"/>
              </a:moveTo>
              <a:lnTo>
                <a:pt x="45720" y="697697"/>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BFFD22A-F342-4021-9CA3-3C4561884E07}">
      <dsp:nvSpPr>
        <dsp:cNvPr id="0" name=""/>
        <dsp:cNvSpPr/>
      </dsp:nvSpPr>
      <dsp:spPr>
        <a:xfrm>
          <a:off x="1460941" y="3747535"/>
          <a:ext cx="91440" cy="697697"/>
        </a:xfrm>
        <a:custGeom>
          <a:avLst/>
          <a:gdLst/>
          <a:ahLst/>
          <a:cxnLst/>
          <a:rect l="0" t="0" r="0" b="0"/>
          <a:pathLst>
            <a:path>
              <a:moveTo>
                <a:pt x="45720" y="0"/>
              </a:moveTo>
              <a:lnTo>
                <a:pt x="45720" y="697697"/>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A9D98C-8E17-451E-BCD0-85072AD36E1F}">
      <dsp:nvSpPr>
        <dsp:cNvPr id="0" name=""/>
        <dsp:cNvSpPr/>
      </dsp:nvSpPr>
      <dsp:spPr>
        <a:xfrm>
          <a:off x="1506661" y="1526497"/>
          <a:ext cx="2932062" cy="697697"/>
        </a:xfrm>
        <a:custGeom>
          <a:avLst/>
          <a:gdLst/>
          <a:ahLst/>
          <a:cxnLst/>
          <a:rect l="0" t="0" r="0" b="0"/>
          <a:pathLst>
            <a:path>
              <a:moveTo>
                <a:pt x="2932062" y="0"/>
              </a:moveTo>
              <a:lnTo>
                <a:pt x="2932062" y="475460"/>
              </a:lnTo>
              <a:lnTo>
                <a:pt x="0" y="475460"/>
              </a:lnTo>
              <a:lnTo>
                <a:pt x="0" y="697697"/>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A9CAB8-22F3-4D95-B663-181D2850DEFB}">
      <dsp:nvSpPr>
        <dsp:cNvPr id="0" name=""/>
        <dsp:cNvSpPr/>
      </dsp:nvSpPr>
      <dsp:spPr>
        <a:xfrm>
          <a:off x="3239244" y="3157"/>
          <a:ext cx="2398960" cy="152333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6CD16B-7491-4948-9317-8B7D8A18CF44}">
      <dsp:nvSpPr>
        <dsp:cNvPr id="0" name=""/>
        <dsp:cNvSpPr/>
      </dsp:nvSpPr>
      <dsp:spPr>
        <a:xfrm>
          <a:off x="3505795" y="256381"/>
          <a:ext cx="2398960" cy="152333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Technical Communication</a:t>
          </a:r>
        </a:p>
      </dsp:txBody>
      <dsp:txXfrm>
        <a:off x="3550412" y="300998"/>
        <a:ext cx="2309726" cy="1434105"/>
      </dsp:txXfrm>
    </dsp:sp>
    <dsp:sp modelId="{9F0318FD-7CD7-41E0-9C8D-899FD4D7F55A}">
      <dsp:nvSpPr>
        <dsp:cNvPr id="0" name=""/>
        <dsp:cNvSpPr/>
      </dsp:nvSpPr>
      <dsp:spPr>
        <a:xfrm>
          <a:off x="307181" y="2224195"/>
          <a:ext cx="2398960" cy="152333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4625BF-93FB-43FC-B52A-F2985E6D2C9A}">
      <dsp:nvSpPr>
        <dsp:cNvPr id="0" name=""/>
        <dsp:cNvSpPr/>
      </dsp:nvSpPr>
      <dsp:spPr>
        <a:xfrm>
          <a:off x="573732" y="2477418"/>
          <a:ext cx="2398960" cy="1523339"/>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Technical/Professional</a:t>
          </a:r>
        </a:p>
      </dsp:txBody>
      <dsp:txXfrm>
        <a:off x="618349" y="2522035"/>
        <a:ext cx="2309726" cy="1434105"/>
      </dsp:txXfrm>
    </dsp:sp>
    <dsp:sp modelId="{DC505778-0134-4303-A2FA-70B765A5F609}">
      <dsp:nvSpPr>
        <dsp:cNvPr id="0" name=""/>
        <dsp:cNvSpPr/>
      </dsp:nvSpPr>
      <dsp:spPr>
        <a:xfrm>
          <a:off x="307181" y="4445232"/>
          <a:ext cx="2398960" cy="152333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083D2E-DA17-4CF0-9124-480FB8B3453B}">
      <dsp:nvSpPr>
        <dsp:cNvPr id="0" name=""/>
        <dsp:cNvSpPr/>
      </dsp:nvSpPr>
      <dsp:spPr>
        <a:xfrm>
          <a:off x="573732" y="4698456"/>
          <a:ext cx="2398960" cy="1523339"/>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Subject/field specific experts produce it as it requires expertise (professional qualification/training) in the subject. E.g. progress report, manuals, procedures, planning document, bug report </a:t>
          </a:r>
        </a:p>
      </dsp:txBody>
      <dsp:txXfrm>
        <a:off x="618349" y="4743073"/>
        <a:ext cx="2309726" cy="1434105"/>
      </dsp:txXfrm>
    </dsp:sp>
    <dsp:sp modelId="{702670A1-00FB-407F-95B2-CEF51E487DD1}">
      <dsp:nvSpPr>
        <dsp:cNvPr id="0" name=""/>
        <dsp:cNvSpPr/>
      </dsp:nvSpPr>
      <dsp:spPr>
        <a:xfrm>
          <a:off x="3239244" y="2224195"/>
          <a:ext cx="2398960" cy="152333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62630A-1F1C-4BF9-9F8D-BCAE21BF1474}">
      <dsp:nvSpPr>
        <dsp:cNvPr id="0" name=""/>
        <dsp:cNvSpPr/>
      </dsp:nvSpPr>
      <dsp:spPr>
        <a:xfrm>
          <a:off x="3505795" y="2477418"/>
          <a:ext cx="2398960" cy="1523339"/>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Business</a:t>
          </a:r>
        </a:p>
      </dsp:txBody>
      <dsp:txXfrm>
        <a:off x="3550412" y="2522035"/>
        <a:ext cx="2309726" cy="1434105"/>
      </dsp:txXfrm>
    </dsp:sp>
    <dsp:sp modelId="{CD613BE4-A46E-4444-974D-17ECC2AF221B}">
      <dsp:nvSpPr>
        <dsp:cNvPr id="0" name=""/>
        <dsp:cNvSpPr/>
      </dsp:nvSpPr>
      <dsp:spPr>
        <a:xfrm>
          <a:off x="3239244" y="4445232"/>
          <a:ext cx="2398960" cy="152333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785F6F-15A2-40C7-80B8-E286ABB48801}">
      <dsp:nvSpPr>
        <dsp:cNvPr id="0" name=""/>
        <dsp:cNvSpPr/>
      </dsp:nvSpPr>
      <dsp:spPr>
        <a:xfrm>
          <a:off x="3505795" y="4698456"/>
          <a:ext cx="2398960" cy="1523339"/>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It aims to run (administer and manage) the business. Resume, Cover letter, administrative communication. </a:t>
          </a:r>
        </a:p>
      </dsp:txBody>
      <dsp:txXfrm>
        <a:off x="3550412" y="4743073"/>
        <a:ext cx="2309726" cy="1434105"/>
      </dsp:txXfrm>
    </dsp:sp>
    <dsp:sp modelId="{42F8A430-EA12-4CCB-B1FA-C2BB5EF87888}">
      <dsp:nvSpPr>
        <dsp:cNvPr id="0" name=""/>
        <dsp:cNvSpPr/>
      </dsp:nvSpPr>
      <dsp:spPr>
        <a:xfrm>
          <a:off x="6171307" y="2224195"/>
          <a:ext cx="2398960" cy="152333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F49474-E682-4FB5-8E34-F183728A2966}">
      <dsp:nvSpPr>
        <dsp:cNvPr id="0" name=""/>
        <dsp:cNvSpPr/>
      </dsp:nvSpPr>
      <dsp:spPr>
        <a:xfrm>
          <a:off x="6437858" y="2477418"/>
          <a:ext cx="2398960" cy="1523339"/>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Scientific</a:t>
          </a:r>
        </a:p>
      </dsp:txBody>
      <dsp:txXfrm>
        <a:off x="6482475" y="2522035"/>
        <a:ext cx="2309726" cy="1434105"/>
      </dsp:txXfrm>
    </dsp:sp>
    <dsp:sp modelId="{EC5B5379-EE62-42D3-A20C-43A7C80F2905}">
      <dsp:nvSpPr>
        <dsp:cNvPr id="0" name=""/>
        <dsp:cNvSpPr/>
      </dsp:nvSpPr>
      <dsp:spPr>
        <a:xfrm>
          <a:off x="6171307" y="4445232"/>
          <a:ext cx="2398960" cy="152333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4B53C6-1C5B-44C0-BC5E-93A7524718B8}">
      <dsp:nvSpPr>
        <dsp:cNvPr id="0" name=""/>
        <dsp:cNvSpPr/>
      </dsp:nvSpPr>
      <dsp:spPr>
        <a:xfrm>
          <a:off x="6437858" y="4698456"/>
          <a:ext cx="2398960" cy="1523339"/>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It aims to report researches and discoveries to advance the field. E.g. Books, Journals, Magazine, conference, website or blog. </a:t>
          </a:r>
        </a:p>
      </dsp:txBody>
      <dsp:txXfrm>
        <a:off x="6482475" y="4743073"/>
        <a:ext cx="2309726" cy="143410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8DCCD61-643D-44A5-A450-3A42A50CBC1E}" type="datetimeFigureOut">
              <a:rPr lang="en-US" smtClean="0"/>
              <a:pPr/>
              <a:t>8/30/2022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2F0832-F084-422D-97D1-AF848F4F2C34}" type="slidenum">
              <a:rPr lang="en-US" smtClean="0"/>
              <a:pPr/>
              <a:t>‹#›</a:t>
            </a:fld>
            <a:endParaRPr lang="en-US"/>
          </a:p>
        </p:txBody>
      </p:sp>
    </p:spTree>
    <p:extLst>
      <p:ext uri="{BB962C8B-B14F-4D97-AF65-F5344CB8AC3E}">
        <p14:creationId xmlns:p14="http://schemas.microsoft.com/office/powerpoint/2010/main" val="1656086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DCCD61-643D-44A5-A450-3A42A50CBC1E}" type="datetimeFigureOut">
              <a:rPr lang="en-US" smtClean="0"/>
              <a:pPr/>
              <a:t>8/30/2022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2F0832-F084-422D-97D1-AF848F4F2C34}" type="slidenum">
              <a:rPr lang="en-US" smtClean="0"/>
              <a:pPr/>
              <a:t>‹#›</a:t>
            </a:fld>
            <a:endParaRPr lang="en-US"/>
          </a:p>
        </p:txBody>
      </p:sp>
    </p:spTree>
    <p:extLst>
      <p:ext uri="{BB962C8B-B14F-4D97-AF65-F5344CB8AC3E}">
        <p14:creationId xmlns:p14="http://schemas.microsoft.com/office/powerpoint/2010/main" val="179237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DCCD61-643D-44A5-A450-3A42A50CBC1E}" type="datetimeFigureOut">
              <a:rPr lang="en-US" smtClean="0"/>
              <a:pPr/>
              <a:t>8/30/2022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2F0832-F084-422D-97D1-AF848F4F2C34}" type="slidenum">
              <a:rPr lang="en-US" smtClean="0"/>
              <a:pPr/>
              <a:t>‹#›</a:t>
            </a:fld>
            <a:endParaRPr lang="en-US"/>
          </a:p>
        </p:txBody>
      </p:sp>
    </p:spTree>
    <p:extLst>
      <p:ext uri="{BB962C8B-B14F-4D97-AF65-F5344CB8AC3E}">
        <p14:creationId xmlns:p14="http://schemas.microsoft.com/office/powerpoint/2010/main" val="39628572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51177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7504" y="16778"/>
            <a:ext cx="9036496" cy="1069514"/>
          </a:xfrm>
          <a:prstGeom prst="rect">
            <a:avLst/>
          </a:prstGeom>
        </p:spPr>
        <p:txBody>
          <a:bodyPr anchor="ctr"/>
          <a:lstStyle>
            <a:lvl1pPr>
              <a:defRPr b="1" baseline="0">
                <a:solidFill>
                  <a:schemeClr val="tx1">
                    <a:lumMod val="75000"/>
                    <a:lumOff val="25000"/>
                  </a:schemeClr>
                </a:solidFill>
                <a:latin typeface="Arial" pitchFamily="34" charset="0"/>
                <a:cs typeface="Arial" pitchFamily="34" charset="0"/>
              </a:defRPr>
            </a:lvl1pPr>
          </a:lstStyle>
          <a:p>
            <a:r>
              <a:rPr lang="en-US" altLang="ko-KR" dirty="0"/>
              <a:t> Free PPT _ Click to add title</a:t>
            </a:r>
            <a:endParaRPr lang="ko-KR" altLang="en-US" dirty="0"/>
          </a:p>
        </p:txBody>
      </p:sp>
      <p:sp>
        <p:nvSpPr>
          <p:cNvPr id="3" name="Content Placeholder 2"/>
          <p:cNvSpPr>
            <a:spLocks noGrp="1"/>
          </p:cNvSpPr>
          <p:nvPr>
            <p:ph idx="1"/>
          </p:nvPr>
        </p:nvSpPr>
        <p:spPr>
          <a:xfrm>
            <a:off x="601216" y="1340768"/>
            <a:ext cx="8085584" cy="460648"/>
          </a:xfrm>
          <a:prstGeom prst="rect">
            <a:avLst/>
          </a:prstGeom>
        </p:spPr>
        <p:txBody>
          <a:bodyPr anchor="ctr"/>
          <a:lstStyle>
            <a:lvl1pPr marL="0" indent="0">
              <a:buNone/>
              <a:defRPr sz="20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4" name="Content Placeholder 2"/>
          <p:cNvSpPr>
            <a:spLocks noGrp="1"/>
          </p:cNvSpPr>
          <p:nvPr>
            <p:ph idx="10"/>
          </p:nvPr>
        </p:nvSpPr>
        <p:spPr>
          <a:xfrm>
            <a:off x="611560" y="2017439"/>
            <a:ext cx="8085584" cy="3600400"/>
          </a:xfrm>
          <a:prstGeom prst="rect">
            <a:avLst/>
          </a:prstGeom>
        </p:spPr>
        <p:txBody>
          <a:bodyPr lIns="396000" anchor="t"/>
          <a:lstStyle>
            <a:lvl1pPr marL="0" indent="0">
              <a:buNone/>
              <a:defRPr sz="14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Tree>
    <p:extLst>
      <p:ext uri="{BB962C8B-B14F-4D97-AF65-F5344CB8AC3E}">
        <p14:creationId xmlns:p14="http://schemas.microsoft.com/office/powerpoint/2010/main" val="20176390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03648" y="0"/>
            <a:ext cx="7740352" cy="1069514"/>
          </a:xfrm>
          <a:prstGeom prst="rect">
            <a:avLst/>
          </a:prstGeom>
        </p:spPr>
        <p:txBody>
          <a:bodyPr anchor="ctr"/>
          <a:lstStyle>
            <a:lvl1pPr>
              <a:defRPr b="1" baseline="0">
                <a:solidFill>
                  <a:schemeClr val="tx1">
                    <a:lumMod val="75000"/>
                    <a:lumOff val="25000"/>
                  </a:schemeClr>
                </a:solidFill>
                <a:latin typeface="Arial" pitchFamily="34" charset="0"/>
                <a:cs typeface="Arial" pitchFamily="34" charset="0"/>
              </a:defRPr>
            </a:lvl1pPr>
          </a:lstStyle>
          <a:p>
            <a:r>
              <a:rPr lang="en-US" altLang="ko-KR" dirty="0"/>
              <a:t>Free PPT _ Click to add title</a:t>
            </a:r>
            <a:endParaRPr lang="ko-KR" altLang="en-US" dirty="0"/>
          </a:p>
        </p:txBody>
      </p:sp>
      <p:sp>
        <p:nvSpPr>
          <p:cNvPr id="4" name="Content Placeholder 2"/>
          <p:cNvSpPr>
            <a:spLocks noGrp="1"/>
          </p:cNvSpPr>
          <p:nvPr>
            <p:ph idx="1"/>
          </p:nvPr>
        </p:nvSpPr>
        <p:spPr>
          <a:xfrm>
            <a:off x="1930779" y="1268760"/>
            <a:ext cx="6751499" cy="460648"/>
          </a:xfrm>
          <a:prstGeom prst="rect">
            <a:avLst/>
          </a:prstGeom>
        </p:spPr>
        <p:txBody>
          <a:bodyPr anchor="ctr"/>
          <a:lstStyle>
            <a:lvl1pPr marL="0" indent="0">
              <a:buNone/>
              <a:defRPr sz="20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5" name="Content Placeholder 2"/>
          <p:cNvSpPr>
            <a:spLocks noGrp="1"/>
          </p:cNvSpPr>
          <p:nvPr>
            <p:ph idx="10"/>
          </p:nvPr>
        </p:nvSpPr>
        <p:spPr>
          <a:xfrm>
            <a:off x="1941123" y="1844824"/>
            <a:ext cx="6751499" cy="4147865"/>
          </a:xfrm>
          <a:prstGeom prst="rect">
            <a:avLst/>
          </a:prstGeom>
        </p:spPr>
        <p:txBody>
          <a:bodyPr lIns="396000" anchor="t"/>
          <a:lstStyle>
            <a:lvl1pPr marL="0" indent="0">
              <a:buNone/>
              <a:defRPr sz="1400">
                <a:solidFill>
                  <a:schemeClr val="tx1">
                    <a:lumMod val="75000"/>
                    <a:lumOff val="25000"/>
                  </a:schemeClr>
                </a:solidFill>
              </a:defRPr>
            </a:lvl1pPr>
          </a:lstStyle>
          <a:p>
            <a:pPr lvl="0"/>
            <a:r>
              <a:rPr lang="en-US" altLang="ko-KR" dirty="0"/>
              <a:t>Click to edit Master text styles</a:t>
            </a:r>
          </a:p>
        </p:txBody>
      </p:sp>
    </p:spTree>
    <p:extLst>
      <p:ext uri="{BB962C8B-B14F-4D97-AF65-F5344CB8AC3E}">
        <p14:creationId xmlns:p14="http://schemas.microsoft.com/office/powerpoint/2010/main" val="23268185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srgbClr val="DBF5F9">
                    <a:shade val="90000"/>
                  </a:srgbClr>
                </a:solidFill>
                <a:effectLst/>
                <a:uLnTx/>
                <a:uFillTx/>
                <a:latin typeface="Constant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8/30/2022</a:t>
            </a:fld>
            <a:endParaRPr kumimoji="0" lang="en-US" sz="1200" b="0" i="0" u="none" strike="noStrike" kern="1200" cap="none" spc="0" normalizeH="0" baseline="0" noProof="0">
              <a:ln>
                <a:noFill/>
              </a:ln>
              <a:solidFill>
                <a:srgbClr val="DBF5F9">
                  <a:shade val="90000"/>
                </a:srgbClr>
              </a:solidFill>
              <a:effectLst/>
              <a:uLnTx/>
              <a:uFillTx/>
              <a:latin typeface="Constantia"/>
              <a:ea typeface="+mn-ea"/>
              <a:cs typeface="+mn-cs"/>
            </a:endParaRPr>
          </a:p>
        </p:txBody>
      </p:sp>
      <p:sp>
        <p:nvSpPr>
          <p:cNvPr id="19" name="Footer Placeholder 18"/>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DBF5F9">
                  <a:shade val="90000"/>
                </a:srgbClr>
              </a:solidFill>
              <a:effectLst/>
              <a:uLnTx/>
              <a:uFillTx/>
              <a:latin typeface="Constantia"/>
              <a:ea typeface="+mn-ea"/>
              <a:cs typeface="+mn-cs"/>
            </a:endParaRPr>
          </a:p>
        </p:txBody>
      </p:sp>
      <p:sp>
        <p:nvSpPr>
          <p:cNvPr id="27" name="Slide Number Placeholder 2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srgbClr val="DBF5F9">
                    <a:shade val="90000"/>
                  </a:srgbClr>
                </a:solidFill>
                <a:effectLst/>
                <a:uLnTx/>
                <a:uFillTx/>
                <a:latin typeface="Constant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DBF5F9">
                  <a:shade val="90000"/>
                </a:srgbClr>
              </a:solidFill>
              <a:effectLst/>
              <a:uLnTx/>
              <a:uFillTx/>
              <a:latin typeface="Constantia"/>
              <a:ea typeface="+mn-ea"/>
              <a:cs typeface="+mn-cs"/>
            </a:endParaRPr>
          </a:p>
        </p:txBody>
      </p:sp>
    </p:spTree>
    <p:extLst>
      <p:ext uri="{BB962C8B-B14F-4D97-AF65-F5344CB8AC3E}">
        <p14:creationId xmlns:p14="http://schemas.microsoft.com/office/powerpoint/2010/main" val="3005258310"/>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srgbClr val="04617B">
                    <a:shade val="90000"/>
                  </a:srgbClr>
                </a:solidFill>
                <a:effectLst/>
                <a:uLnTx/>
                <a:uFillTx/>
                <a:latin typeface="Constant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8/30/2022</a:t>
            </a:fld>
            <a:endParaRPr kumimoji="0" lang="en-US" sz="1200" b="0" i="0" u="none" strike="noStrike" kern="1200" cap="none" spc="0" normalizeH="0" baseline="0" noProof="0">
              <a:ln>
                <a:noFill/>
              </a:ln>
              <a:solidFill>
                <a:srgbClr val="04617B">
                  <a:shade val="90000"/>
                </a:srgbClr>
              </a:solidFill>
              <a:effectLst/>
              <a:uLnTx/>
              <a:uFillTx/>
              <a:latin typeface="Constantia"/>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4617B">
                  <a:shade val="90000"/>
                </a:srgbClr>
              </a:solidFill>
              <a:effectLst/>
              <a:uLnTx/>
              <a:uFillTx/>
              <a:latin typeface="Constantia"/>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srgbClr val="04617B">
                    <a:shade val="90000"/>
                  </a:srgbClr>
                </a:solidFill>
                <a:effectLst/>
                <a:uLnTx/>
                <a:uFillTx/>
                <a:latin typeface="Constant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4617B">
                  <a:shade val="90000"/>
                </a:srgbClr>
              </a:solidFill>
              <a:effectLst/>
              <a:uLnTx/>
              <a:uFillTx/>
              <a:latin typeface="Constantia"/>
              <a:ea typeface="+mn-ea"/>
              <a:cs typeface="+mn-cs"/>
            </a:endParaRPr>
          </a:p>
        </p:txBody>
      </p:sp>
    </p:spTree>
    <p:extLst>
      <p:ext uri="{BB962C8B-B14F-4D97-AF65-F5344CB8AC3E}">
        <p14:creationId xmlns:p14="http://schemas.microsoft.com/office/powerpoint/2010/main" val="2873454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srgbClr val="DBF5F9">
                    <a:shade val="90000"/>
                  </a:srgbClr>
                </a:solidFill>
                <a:effectLst/>
                <a:uLnTx/>
                <a:uFillTx/>
                <a:latin typeface="Constant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8/30/2022</a:t>
            </a:fld>
            <a:endParaRPr kumimoji="0" lang="en-US" sz="1200" b="0" i="0" u="none" strike="noStrike" kern="1200" cap="none" spc="0" normalizeH="0" baseline="0" noProof="0">
              <a:ln>
                <a:noFill/>
              </a:ln>
              <a:solidFill>
                <a:srgbClr val="DBF5F9">
                  <a:shade val="90000"/>
                </a:srgbClr>
              </a:solidFill>
              <a:effectLst/>
              <a:uLnTx/>
              <a:uFillTx/>
              <a:latin typeface="Constantia"/>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DBF5F9">
                  <a:shade val="90000"/>
                </a:srgbClr>
              </a:solidFill>
              <a:effectLst/>
              <a:uLnTx/>
              <a:uFillTx/>
              <a:latin typeface="Constantia"/>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srgbClr val="DBF5F9">
                    <a:shade val="90000"/>
                  </a:srgbClr>
                </a:solidFill>
                <a:effectLst/>
                <a:uLnTx/>
                <a:uFillTx/>
                <a:latin typeface="Constant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DBF5F9">
                  <a:shade val="90000"/>
                </a:srgbClr>
              </a:solidFill>
              <a:effectLst/>
              <a:uLnTx/>
              <a:uFillTx/>
              <a:latin typeface="Constantia"/>
              <a:ea typeface="+mn-ea"/>
              <a:cs typeface="+mn-cs"/>
            </a:endParaRPr>
          </a:p>
        </p:txBody>
      </p:sp>
    </p:spTree>
    <p:extLst>
      <p:ext uri="{BB962C8B-B14F-4D97-AF65-F5344CB8AC3E}">
        <p14:creationId xmlns:p14="http://schemas.microsoft.com/office/powerpoint/2010/main" val="253744868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srgbClr val="04617B">
                    <a:shade val="90000"/>
                  </a:srgbClr>
                </a:solidFill>
                <a:effectLst/>
                <a:uLnTx/>
                <a:uFillTx/>
                <a:latin typeface="Constant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8/30/2022</a:t>
            </a:fld>
            <a:endParaRPr kumimoji="0" lang="en-US" sz="1200" b="0" i="0" u="none" strike="noStrike" kern="1200" cap="none" spc="0" normalizeH="0" baseline="0" noProof="0">
              <a:ln>
                <a:noFill/>
              </a:ln>
              <a:solidFill>
                <a:srgbClr val="04617B">
                  <a:shade val="90000"/>
                </a:srgbClr>
              </a:solidFill>
              <a:effectLst/>
              <a:uLnTx/>
              <a:uFillTx/>
              <a:latin typeface="Constantia"/>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4617B">
                  <a:shade val="90000"/>
                </a:srgbClr>
              </a:solidFill>
              <a:effectLst/>
              <a:uLnTx/>
              <a:uFillTx/>
              <a:latin typeface="Constantia"/>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srgbClr val="04617B">
                    <a:shade val="90000"/>
                  </a:srgbClr>
                </a:solidFill>
                <a:effectLst/>
                <a:uLnTx/>
                <a:uFillTx/>
                <a:latin typeface="Constant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4617B">
                  <a:shade val="90000"/>
                </a:srgbClr>
              </a:solidFill>
              <a:effectLst/>
              <a:uLnTx/>
              <a:uFillTx/>
              <a:latin typeface="Constantia"/>
              <a:ea typeface="+mn-ea"/>
              <a:cs typeface="+mn-cs"/>
            </a:endParaRPr>
          </a:p>
        </p:txBody>
      </p:sp>
    </p:spTree>
    <p:extLst>
      <p:ext uri="{BB962C8B-B14F-4D97-AF65-F5344CB8AC3E}">
        <p14:creationId xmlns:p14="http://schemas.microsoft.com/office/powerpoint/2010/main" val="15621068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srgbClr val="04617B">
                    <a:shade val="90000"/>
                  </a:srgbClr>
                </a:solidFill>
                <a:effectLst/>
                <a:uLnTx/>
                <a:uFillTx/>
                <a:latin typeface="Constant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8/30/2022</a:t>
            </a:fld>
            <a:endParaRPr kumimoji="0" lang="en-US" sz="1200" b="0" i="0" u="none" strike="noStrike" kern="1200" cap="none" spc="0" normalizeH="0" baseline="0" noProof="0">
              <a:ln>
                <a:noFill/>
              </a:ln>
              <a:solidFill>
                <a:srgbClr val="04617B">
                  <a:shade val="90000"/>
                </a:srgbClr>
              </a:solidFill>
              <a:effectLst/>
              <a:uLnTx/>
              <a:uFillTx/>
              <a:latin typeface="Constantia"/>
              <a:ea typeface="+mn-ea"/>
              <a:cs typeface="+mn-cs"/>
            </a:endParaRPr>
          </a:p>
        </p:txBody>
      </p:sp>
      <p:sp>
        <p:nvSpPr>
          <p:cNvPr id="8" name="Footer Placeholder 7"/>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4617B">
                  <a:shade val="90000"/>
                </a:srgbClr>
              </a:solidFill>
              <a:effectLst/>
              <a:uLnTx/>
              <a:uFillTx/>
              <a:latin typeface="Constantia"/>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srgbClr val="04617B">
                    <a:shade val="90000"/>
                  </a:srgbClr>
                </a:solidFill>
                <a:effectLst/>
                <a:uLnTx/>
                <a:uFillTx/>
                <a:latin typeface="Constant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4617B">
                  <a:shade val="90000"/>
                </a:srgbClr>
              </a:solidFill>
              <a:effectLst/>
              <a:uLnTx/>
              <a:uFillTx/>
              <a:latin typeface="Constantia"/>
              <a:ea typeface="+mn-ea"/>
              <a:cs typeface="+mn-cs"/>
            </a:endParaRPr>
          </a:p>
        </p:txBody>
      </p:sp>
    </p:spTree>
    <p:extLst>
      <p:ext uri="{BB962C8B-B14F-4D97-AF65-F5344CB8AC3E}">
        <p14:creationId xmlns:p14="http://schemas.microsoft.com/office/powerpoint/2010/main" val="3458621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DCCD61-643D-44A5-A450-3A42A50CBC1E}" type="datetimeFigureOut">
              <a:rPr lang="en-US" smtClean="0"/>
              <a:pPr/>
              <a:t>8/30/2022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2F0832-F084-422D-97D1-AF848F4F2C34}" type="slidenum">
              <a:rPr lang="en-US" smtClean="0"/>
              <a:pPr/>
              <a:t>‹#›</a:t>
            </a:fld>
            <a:endParaRPr lang="en-US"/>
          </a:p>
        </p:txBody>
      </p:sp>
    </p:spTree>
    <p:extLst>
      <p:ext uri="{BB962C8B-B14F-4D97-AF65-F5344CB8AC3E}">
        <p14:creationId xmlns:p14="http://schemas.microsoft.com/office/powerpoint/2010/main" val="9242866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srgbClr val="04617B">
                    <a:shade val="90000"/>
                  </a:srgbClr>
                </a:solidFill>
                <a:effectLst/>
                <a:uLnTx/>
                <a:uFillTx/>
                <a:latin typeface="Constant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8/30/2022</a:t>
            </a:fld>
            <a:endParaRPr kumimoji="0" lang="en-US" sz="1200" b="0" i="0" u="none" strike="noStrike" kern="1200" cap="none" spc="0" normalizeH="0" baseline="0" noProof="0">
              <a:ln>
                <a:noFill/>
              </a:ln>
              <a:solidFill>
                <a:srgbClr val="04617B">
                  <a:shade val="90000"/>
                </a:srgbClr>
              </a:solidFill>
              <a:effectLst/>
              <a:uLnTx/>
              <a:uFillTx/>
              <a:latin typeface="Constantia"/>
              <a:ea typeface="+mn-ea"/>
              <a:cs typeface="+mn-cs"/>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4617B">
                  <a:shade val="90000"/>
                </a:srgbClr>
              </a:solidFill>
              <a:effectLst/>
              <a:uLnTx/>
              <a:uFillTx/>
              <a:latin typeface="Constantia"/>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srgbClr val="04617B">
                    <a:shade val="90000"/>
                  </a:srgbClr>
                </a:solidFill>
                <a:effectLst/>
                <a:uLnTx/>
                <a:uFillTx/>
                <a:latin typeface="Constant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4617B">
                  <a:shade val="90000"/>
                </a:srgbClr>
              </a:solidFill>
              <a:effectLst/>
              <a:uLnTx/>
              <a:uFillTx/>
              <a:latin typeface="Constantia"/>
              <a:ea typeface="+mn-ea"/>
              <a:cs typeface="+mn-cs"/>
            </a:endParaRPr>
          </a:p>
        </p:txBody>
      </p:sp>
    </p:spTree>
    <p:extLst>
      <p:ext uri="{BB962C8B-B14F-4D97-AF65-F5344CB8AC3E}">
        <p14:creationId xmlns:p14="http://schemas.microsoft.com/office/powerpoint/2010/main" val="19377036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srgbClr val="04617B">
                    <a:shade val="90000"/>
                  </a:srgbClr>
                </a:solidFill>
                <a:effectLst/>
                <a:uLnTx/>
                <a:uFillTx/>
                <a:latin typeface="Constant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8/30/2022</a:t>
            </a:fld>
            <a:endParaRPr kumimoji="0" lang="en-US" sz="1200" b="0" i="0" u="none" strike="noStrike" kern="1200" cap="none" spc="0" normalizeH="0" baseline="0" noProof="0">
              <a:ln>
                <a:noFill/>
              </a:ln>
              <a:solidFill>
                <a:srgbClr val="04617B">
                  <a:shade val="90000"/>
                </a:srgbClr>
              </a:solidFill>
              <a:effectLst/>
              <a:uLnTx/>
              <a:uFillTx/>
              <a:latin typeface="Constantia"/>
              <a:ea typeface="+mn-ea"/>
              <a:cs typeface="+mn-cs"/>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4617B">
                  <a:shade val="90000"/>
                </a:srgbClr>
              </a:solidFill>
              <a:effectLst/>
              <a:uLnTx/>
              <a:uFillTx/>
              <a:latin typeface="Constantia"/>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srgbClr val="04617B">
                    <a:shade val="90000"/>
                  </a:srgbClr>
                </a:solidFill>
                <a:effectLst/>
                <a:uLnTx/>
                <a:uFillTx/>
                <a:latin typeface="Constant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4617B">
                  <a:shade val="90000"/>
                </a:srgbClr>
              </a:solidFill>
              <a:effectLst/>
              <a:uLnTx/>
              <a:uFillTx/>
              <a:latin typeface="Constantia"/>
              <a:ea typeface="+mn-ea"/>
              <a:cs typeface="+mn-cs"/>
            </a:endParaRPr>
          </a:p>
        </p:txBody>
      </p:sp>
    </p:spTree>
    <p:extLst>
      <p:ext uri="{BB962C8B-B14F-4D97-AF65-F5344CB8AC3E}">
        <p14:creationId xmlns:p14="http://schemas.microsoft.com/office/powerpoint/2010/main" val="20813284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srgbClr val="04617B">
                    <a:shade val="90000"/>
                  </a:srgbClr>
                </a:solidFill>
                <a:effectLst/>
                <a:uLnTx/>
                <a:uFillTx/>
                <a:latin typeface="Constant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8/30/2022</a:t>
            </a:fld>
            <a:endParaRPr kumimoji="0" lang="en-US" sz="1200" b="0" i="0" u="none" strike="noStrike" kern="1200" cap="none" spc="0" normalizeH="0" baseline="0" noProof="0">
              <a:ln>
                <a:noFill/>
              </a:ln>
              <a:solidFill>
                <a:srgbClr val="04617B">
                  <a:shade val="90000"/>
                </a:srgbClr>
              </a:solidFill>
              <a:effectLst/>
              <a:uLnTx/>
              <a:uFillTx/>
              <a:latin typeface="Constantia"/>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4617B">
                  <a:shade val="90000"/>
                </a:srgbClr>
              </a:solidFill>
              <a:effectLst/>
              <a:uLnTx/>
              <a:uFillTx/>
              <a:latin typeface="Constantia"/>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srgbClr val="04617B">
                    <a:shade val="90000"/>
                  </a:srgbClr>
                </a:solidFill>
                <a:effectLst/>
                <a:uLnTx/>
                <a:uFillTx/>
                <a:latin typeface="Constant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4617B">
                  <a:shade val="90000"/>
                </a:srgbClr>
              </a:solidFill>
              <a:effectLst/>
              <a:uLnTx/>
              <a:uFillTx/>
              <a:latin typeface="Constantia"/>
              <a:ea typeface="+mn-ea"/>
              <a:cs typeface="+mn-cs"/>
            </a:endParaRPr>
          </a:p>
        </p:txBody>
      </p:sp>
    </p:spTree>
    <p:extLst>
      <p:ext uri="{BB962C8B-B14F-4D97-AF65-F5344CB8AC3E}">
        <p14:creationId xmlns:p14="http://schemas.microsoft.com/office/powerpoint/2010/main" val="17763704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srgbClr val="04617B">
                    <a:shade val="90000"/>
                  </a:srgbClr>
                </a:solidFill>
                <a:effectLst/>
                <a:uLnTx/>
                <a:uFillTx/>
                <a:latin typeface="Constant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8/30/2022</a:t>
            </a:fld>
            <a:endParaRPr kumimoji="0" lang="en-US" sz="1200" b="0" i="0" u="none" strike="noStrike" kern="1200" cap="none" spc="0" normalizeH="0" baseline="0" noProof="0">
              <a:ln>
                <a:noFill/>
              </a:ln>
              <a:solidFill>
                <a:srgbClr val="04617B">
                  <a:shade val="90000"/>
                </a:srgbClr>
              </a:solidFill>
              <a:effectLst/>
              <a:uLnTx/>
              <a:uFillTx/>
              <a:latin typeface="Constantia"/>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4617B">
                  <a:shade val="90000"/>
                </a:srgbClr>
              </a:solidFill>
              <a:effectLst/>
              <a:uLnTx/>
              <a:uFillTx/>
              <a:latin typeface="Constantia"/>
              <a:ea typeface="+mn-ea"/>
              <a:cs typeface="+mn-cs"/>
            </a:endParaRPr>
          </a:p>
        </p:txBody>
      </p:sp>
      <p:sp>
        <p:nvSpPr>
          <p:cNvPr id="7" name="Slide Number Placeholder 6"/>
          <p:cNvSpPr>
            <a:spLocks noGrp="1"/>
          </p:cNvSpPr>
          <p:nvPr>
            <p:ph type="sldNum" sz="quarter" idx="12"/>
          </p:nvPr>
        </p:nvSpPr>
        <p:spPr>
          <a:xfrm>
            <a:off x="8077200" y="6356350"/>
            <a:ext cx="6096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srgbClr val="04617B">
                    <a:shade val="90000"/>
                  </a:srgbClr>
                </a:solidFill>
                <a:effectLst/>
                <a:uLnTx/>
                <a:uFillTx/>
                <a:latin typeface="Constant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4617B">
                  <a:shade val="90000"/>
                </a:srgbClr>
              </a:solidFill>
              <a:effectLst/>
              <a:uLnTx/>
              <a:uFillTx/>
              <a:latin typeface="Constantia"/>
              <a:ea typeface="+mn-ea"/>
              <a:cs typeface="+mn-cs"/>
            </a:endParaRP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Tree>
    <p:extLst>
      <p:ext uri="{BB962C8B-B14F-4D97-AF65-F5344CB8AC3E}">
        <p14:creationId xmlns:p14="http://schemas.microsoft.com/office/powerpoint/2010/main" val="34380728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srgbClr val="04617B">
                    <a:shade val="90000"/>
                  </a:srgbClr>
                </a:solidFill>
                <a:effectLst/>
                <a:uLnTx/>
                <a:uFillTx/>
                <a:latin typeface="Constant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8/30/2022</a:t>
            </a:fld>
            <a:endParaRPr kumimoji="0" lang="en-US" sz="1200" b="0" i="0" u="none" strike="noStrike" kern="1200" cap="none" spc="0" normalizeH="0" baseline="0" noProof="0">
              <a:ln>
                <a:noFill/>
              </a:ln>
              <a:solidFill>
                <a:srgbClr val="04617B">
                  <a:shade val="90000"/>
                </a:srgbClr>
              </a:solidFill>
              <a:effectLst/>
              <a:uLnTx/>
              <a:uFillTx/>
              <a:latin typeface="Constantia"/>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4617B">
                  <a:shade val="90000"/>
                </a:srgbClr>
              </a:solidFill>
              <a:effectLst/>
              <a:uLnTx/>
              <a:uFillTx/>
              <a:latin typeface="Constantia"/>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srgbClr val="04617B">
                    <a:shade val="90000"/>
                  </a:srgbClr>
                </a:solidFill>
                <a:effectLst/>
                <a:uLnTx/>
                <a:uFillTx/>
                <a:latin typeface="Constant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4617B">
                  <a:shade val="90000"/>
                </a:srgbClr>
              </a:solidFill>
              <a:effectLst/>
              <a:uLnTx/>
              <a:uFillTx/>
              <a:latin typeface="Constantia"/>
              <a:ea typeface="+mn-ea"/>
              <a:cs typeface="+mn-cs"/>
            </a:endParaRPr>
          </a:p>
        </p:txBody>
      </p:sp>
    </p:spTree>
    <p:extLst>
      <p:ext uri="{BB962C8B-B14F-4D97-AF65-F5344CB8AC3E}">
        <p14:creationId xmlns:p14="http://schemas.microsoft.com/office/powerpoint/2010/main" val="2752084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srgbClr val="04617B">
                    <a:shade val="90000"/>
                  </a:srgbClr>
                </a:solidFill>
                <a:effectLst/>
                <a:uLnTx/>
                <a:uFillTx/>
                <a:latin typeface="Constant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8/30/2022</a:t>
            </a:fld>
            <a:endParaRPr kumimoji="0" lang="en-US" sz="1200" b="0" i="0" u="none" strike="noStrike" kern="1200" cap="none" spc="0" normalizeH="0" baseline="0" noProof="0">
              <a:ln>
                <a:noFill/>
              </a:ln>
              <a:solidFill>
                <a:srgbClr val="04617B">
                  <a:shade val="90000"/>
                </a:srgbClr>
              </a:solidFill>
              <a:effectLst/>
              <a:uLnTx/>
              <a:uFillTx/>
              <a:latin typeface="Constantia"/>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4617B">
                  <a:shade val="90000"/>
                </a:srgbClr>
              </a:solidFill>
              <a:effectLst/>
              <a:uLnTx/>
              <a:uFillTx/>
              <a:latin typeface="Constantia"/>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srgbClr val="04617B">
                    <a:shade val="90000"/>
                  </a:srgbClr>
                </a:solidFill>
                <a:effectLst/>
                <a:uLnTx/>
                <a:uFillTx/>
                <a:latin typeface="Constant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4617B">
                  <a:shade val="90000"/>
                </a:srgbClr>
              </a:solidFill>
              <a:effectLst/>
              <a:uLnTx/>
              <a:uFillTx/>
              <a:latin typeface="Constantia"/>
              <a:ea typeface="+mn-ea"/>
              <a:cs typeface="+mn-cs"/>
            </a:endParaRPr>
          </a:p>
        </p:txBody>
      </p:sp>
    </p:spTree>
    <p:extLst>
      <p:ext uri="{BB962C8B-B14F-4D97-AF65-F5344CB8AC3E}">
        <p14:creationId xmlns:p14="http://schemas.microsoft.com/office/powerpoint/2010/main" val="3748464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DCCD61-643D-44A5-A450-3A42A50CBC1E}" type="datetimeFigureOut">
              <a:rPr lang="en-US" smtClean="0"/>
              <a:pPr/>
              <a:t>8/30/2022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2F0832-F084-422D-97D1-AF848F4F2C34}" type="slidenum">
              <a:rPr lang="en-US" smtClean="0"/>
              <a:pPr/>
              <a:t>‹#›</a:t>
            </a:fld>
            <a:endParaRPr lang="en-US"/>
          </a:p>
        </p:txBody>
      </p:sp>
    </p:spTree>
    <p:extLst>
      <p:ext uri="{BB962C8B-B14F-4D97-AF65-F5344CB8AC3E}">
        <p14:creationId xmlns:p14="http://schemas.microsoft.com/office/powerpoint/2010/main" val="3277933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8DCCD61-643D-44A5-A450-3A42A50CBC1E}" type="datetimeFigureOut">
              <a:rPr lang="en-US" smtClean="0"/>
              <a:pPr/>
              <a:t>8/30/2022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2F0832-F084-422D-97D1-AF848F4F2C34}" type="slidenum">
              <a:rPr lang="en-US" smtClean="0"/>
              <a:pPr/>
              <a:t>‹#›</a:t>
            </a:fld>
            <a:endParaRPr lang="en-US"/>
          </a:p>
        </p:txBody>
      </p:sp>
    </p:spTree>
    <p:extLst>
      <p:ext uri="{BB962C8B-B14F-4D97-AF65-F5344CB8AC3E}">
        <p14:creationId xmlns:p14="http://schemas.microsoft.com/office/powerpoint/2010/main" val="778790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8DCCD61-643D-44A5-A450-3A42A50CBC1E}" type="datetimeFigureOut">
              <a:rPr lang="en-US" smtClean="0"/>
              <a:pPr/>
              <a:t>8/30/2022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2F0832-F084-422D-97D1-AF848F4F2C34}" type="slidenum">
              <a:rPr lang="en-US" smtClean="0"/>
              <a:pPr/>
              <a:t>‹#›</a:t>
            </a:fld>
            <a:endParaRPr lang="en-US"/>
          </a:p>
        </p:txBody>
      </p:sp>
    </p:spTree>
    <p:extLst>
      <p:ext uri="{BB962C8B-B14F-4D97-AF65-F5344CB8AC3E}">
        <p14:creationId xmlns:p14="http://schemas.microsoft.com/office/powerpoint/2010/main" val="2919811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8DCCD61-643D-44A5-A450-3A42A50CBC1E}" type="datetimeFigureOut">
              <a:rPr lang="en-US" smtClean="0"/>
              <a:pPr/>
              <a:t>8/30/2022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2F0832-F084-422D-97D1-AF848F4F2C34}" type="slidenum">
              <a:rPr lang="en-US" smtClean="0"/>
              <a:pPr/>
              <a:t>‹#›</a:t>
            </a:fld>
            <a:endParaRPr lang="en-US"/>
          </a:p>
        </p:txBody>
      </p:sp>
    </p:spTree>
    <p:extLst>
      <p:ext uri="{BB962C8B-B14F-4D97-AF65-F5344CB8AC3E}">
        <p14:creationId xmlns:p14="http://schemas.microsoft.com/office/powerpoint/2010/main" val="1818119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DCCD61-643D-44A5-A450-3A42A50CBC1E}" type="datetimeFigureOut">
              <a:rPr lang="en-US" smtClean="0"/>
              <a:pPr/>
              <a:t>8/30/2022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2F0832-F084-422D-97D1-AF848F4F2C34}" type="slidenum">
              <a:rPr lang="en-US" smtClean="0"/>
              <a:pPr/>
              <a:t>‹#›</a:t>
            </a:fld>
            <a:endParaRPr lang="en-US"/>
          </a:p>
        </p:txBody>
      </p:sp>
    </p:spTree>
    <p:extLst>
      <p:ext uri="{BB962C8B-B14F-4D97-AF65-F5344CB8AC3E}">
        <p14:creationId xmlns:p14="http://schemas.microsoft.com/office/powerpoint/2010/main" val="96291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DCCD61-643D-44A5-A450-3A42A50CBC1E}" type="datetimeFigureOut">
              <a:rPr lang="en-US" smtClean="0"/>
              <a:pPr/>
              <a:t>8/30/2022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2F0832-F084-422D-97D1-AF848F4F2C34}" type="slidenum">
              <a:rPr lang="en-US" smtClean="0"/>
              <a:pPr/>
              <a:t>‹#›</a:t>
            </a:fld>
            <a:endParaRPr lang="en-US"/>
          </a:p>
        </p:txBody>
      </p:sp>
    </p:spTree>
    <p:extLst>
      <p:ext uri="{BB962C8B-B14F-4D97-AF65-F5344CB8AC3E}">
        <p14:creationId xmlns:p14="http://schemas.microsoft.com/office/powerpoint/2010/main" val="129688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DCCD61-643D-44A5-A450-3A42A50CBC1E}" type="datetimeFigureOut">
              <a:rPr lang="en-US" smtClean="0"/>
              <a:pPr/>
              <a:t>8/30/2022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2F0832-F084-422D-97D1-AF848F4F2C34}" type="slidenum">
              <a:rPr lang="en-US" smtClean="0"/>
              <a:pPr/>
              <a:t>‹#›</a:t>
            </a:fld>
            <a:endParaRPr lang="en-US"/>
          </a:p>
        </p:txBody>
      </p:sp>
    </p:spTree>
    <p:extLst>
      <p:ext uri="{BB962C8B-B14F-4D97-AF65-F5344CB8AC3E}">
        <p14:creationId xmlns:p14="http://schemas.microsoft.com/office/powerpoint/2010/main" val="2987035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DCCD61-643D-44A5-A450-3A42A50CBC1E}" type="datetimeFigureOut">
              <a:rPr lang="en-US" smtClean="0"/>
              <a:pPr/>
              <a:t>8/30/2022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2F0832-F084-422D-97D1-AF848F4F2C34}" type="slidenum">
              <a:rPr lang="en-US" smtClean="0"/>
              <a:pPr/>
              <a:t>‹#›</a:t>
            </a:fld>
            <a:endParaRPr lang="en-US"/>
          </a:p>
        </p:txBody>
      </p:sp>
    </p:spTree>
    <p:extLst>
      <p:ext uri="{BB962C8B-B14F-4D97-AF65-F5344CB8AC3E}">
        <p14:creationId xmlns:p14="http://schemas.microsoft.com/office/powerpoint/2010/main" val="328635735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85" r:id="rId12"/>
    <p:sldLayoutId id="2147483686" r:id="rId13"/>
    <p:sldLayoutId id="2147483660"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srgbClr val="04617B">
                    <a:shade val="90000"/>
                  </a:srgbClr>
                </a:solidFill>
                <a:effectLst/>
                <a:uLnTx/>
                <a:uFillTx/>
                <a:latin typeface="Constant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8/30/2022</a:t>
            </a:fld>
            <a:endParaRPr kumimoji="0" lang="en-US" sz="1200" b="0" i="0" u="none" strike="noStrike" kern="1200" cap="none" spc="0" normalizeH="0" baseline="0" noProof="0">
              <a:ln>
                <a:noFill/>
              </a:ln>
              <a:solidFill>
                <a:srgbClr val="04617B">
                  <a:shade val="90000"/>
                </a:srgbClr>
              </a:solidFill>
              <a:effectLst/>
              <a:uLnTx/>
              <a:uFillTx/>
              <a:latin typeface="Constantia"/>
              <a:ea typeface="+mn-ea"/>
              <a:cs typeface="+mn-cs"/>
            </a:endParaRPr>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4617B">
                  <a:shade val="90000"/>
                </a:srgbClr>
              </a:solidFill>
              <a:effectLst/>
              <a:uLnTx/>
              <a:uFillTx/>
              <a:latin typeface="Constantia"/>
              <a:ea typeface="+mn-ea"/>
              <a:cs typeface="+mn-cs"/>
            </a:endParaRP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srgbClr val="04617B">
                    <a:shade val="90000"/>
                  </a:srgbClr>
                </a:solidFill>
                <a:effectLst/>
                <a:uLnTx/>
                <a:uFillTx/>
                <a:latin typeface="Constant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4617B">
                  <a:shade val="90000"/>
                </a:srgbClr>
              </a:solidFill>
              <a:effectLst/>
              <a:uLnTx/>
              <a:uFillTx/>
              <a:latin typeface="Constantia"/>
              <a:ea typeface="+mn-ea"/>
              <a:cs typeface="+mn-cs"/>
            </a:endParaRPr>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grpSp>
    </p:spTree>
    <p:extLst>
      <p:ext uri="{BB962C8B-B14F-4D97-AF65-F5344CB8AC3E}">
        <p14:creationId xmlns:p14="http://schemas.microsoft.com/office/powerpoint/2010/main" val="382262200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hyperlink" Target="mailto:madiha.rehman@nu.edu.pk"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
          <p:cNvSpPr txBox="1">
            <a:spLocks noChangeArrowheads="1"/>
          </p:cNvSpPr>
          <p:nvPr/>
        </p:nvSpPr>
        <p:spPr bwMode="auto">
          <a:xfrm>
            <a:off x="456078" y="404664"/>
            <a:ext cx="6859122" cy="1200329"/>
          </a:xfrm>
          <a:prstGeom prst="rect">
            <a:avLst/>
          </a:prstGeom>
          <a:noFill/>
          <a:ln w="9525">
            <a:noFill/>
            <a:miter lim="800000"/>
            <a:headEnd/>
            <a:tailEnd/>
          </a:ln>
        </p:spPr>
        <p:txBody>
          <a:bodyPr wrap="square">
            <a:spAutoFit/>
          </a:bodyPr>
          <a:lstStyle/>
          <a:p>
            <a:r>
              <a:rPr lang="en-US" altLang="ko-KR" sz="3600" b="1" dirty="0">
                <a:solidFill>
                  <a:schemeClr val="tx2"/>
                </a:solidFill>
                <a:latin typeface="Arial" pitchFamily="34" charset="0"/>
                <a:ea typeface="맑은 고딕" pitchFamily="50" charset="-127"/>
                <a:cs typeface="Arial" pitchFamily="34" charset="0"/>
              </a:rPr>
              <a:t>INTRODUCTION TO TECHNICAL WRITING</a:t>
            </a:r>
          </a:p>
        </p:txBody>
      </p:sp>
    </p:spTree>
    <p:extLst>
      <p:ext uri="{BB962C8B-B14F-4D97-AF65-F5344CB8AC3E}">
        <p14:creationId xmlns:p14="http://schemas.microsoft.com/office/powerpoint/2010/main" val="1941221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What is Technical Writing?</a:t>
            </a:r>
            <a:endParaRPr lang="en-US" dirty="0"/>
          </a:p>
        </p:txBody>
      </p:sp>
      <p:sp>
        <p:nvSpPr>
          <p:cNvPr id="3" name="Content Placeholder 2"/>
          <p:cNvSpPr>
            <a:spLocks noGrp="1"/>
          </p:cNvSpPr>
          <p:nvPr>
            <p:ph idx="1"/>
          </p:nvPr>
        </p:nvSpPr>
        <p:spPr/>
        <p:txBody>
          <a:bodyPr/>
          <a:lstStyle/>
          <a:p>
            <a:pPr>
              <a:buNone/>
            </a:pPr>
            <a:r>
              <a:rPr lang="en-US" dirty="0"/>
              <a:t>  “It is a </a:t>
            </a:r>
            <a:r>
              <a:rPr lang="en-US" b="1" dirty="0"/>
              <a:t>long-established </a:t>
            </a:r>
            <a:r>
              <a:rPr lang="en-US" dirty="0"/>
              <a:t>and important </a:t>
            </a:r>
            <a:r>
              <a:rPr lang="en-US" b="1" dirty="0"/>
              <a:t>professional</a:t>
            </a:r>
            <a:r>
              <a:rPr lang="en-US" dirty="0"/>
              <a:t> </a:t>
            </a:r>
            <a:r>
              <a:rPr lang="en-US" b="1" dirty="0"/>
              <a:t>activity</a:t>
            </a:r>
            <a:r>
              <a:rPr lang="en-US" dirty="0"/>
              <a:t> that can be defined as a </a:t>
            </a:r>
            <a:r>
              <a:rPr lang="en-US" b="1" dirty="0"/>
              <a:t>specialized field </a:t>
            </a:r>
            <a:r>
              <a:rPr lang="en-US" dirty="0"/>
              <a:t>of communication whose purpose is to </a:t>
            </a:r>
            <a:r>
              <a:rPr lang="en-US" b="1" u="sng" dirty="0"/>
              <a:t>convey technical and scientific information and ideas accurately and efficiently.”</a:t>
            </a:r>
          </a:p>
          <a:p>
            <a:pPr>
              <a:buNone/>
            </a:pPr>
            <a:endParaRPr lang="en-US" dirty="0"/>
          </a:p>
        </p:txBody>
      </p:sp>
    </p:spTree>
    <p:extLst>
      <p:ext uri="{BB962C8B-B14F-4D97-AF65-F5344CB8AC3E}">
        <p14:creationId xmlns:p14="http://schemas.microsoft.com/office/powerpoint/2010/main" val="3178090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TW as a Profession</a:t>
            </a:r>
          </a:p>
        </p:txBody>
      </p:sp>
      <p:sp>
        <p:nvSpPr>
          <p:cNvPr id="3" name="Content Placeholder 2"/>
          <p:cNvSpPr>
            <a:spLocks noGrp="1"/>
          </p:cNvSpPr>
          <p:nvPr>
            <p:ph idx="1"/>
          </p:nvPr>
        </p:nvSpPr>
        <p:spPr>
          <a:xfrm>
            <a:off x="228600" y="1935480"/>
            <a:ext cx="8763000" cy="4389120"/>
          </a:xfrm>
        </p:spPr>
        <p:txBody>
          <a:bodyPr>
            <a:normAutofit fontScale="92500" lnSpcReduction="10000"/>
          </a:bodyPr>
          <a:lstStyle/>
          <a:p>
            <a:pPr algn="just"/>
            <a:r>
              <a:rPr lang="en-US" dirty="0"/>
              <a:t>The United States Department of Labor, recognizes technical writer as a distinct job category, stating that technical writers produce Instruction manuals and other supporting documents to communicate complex and technical information more easily. They also develop, gather, and disseminate technical information among customers, designers and manufacturers. </a:t>
            </a:r>
          </a:p>
          <a:p>
            <a:pPr algn="just"/>
            <a:r>
              <a:rPr lang="en-US" dirty="0"/>
              <a:t>The Society for Technical Communication, the largest professional organization dedicated to advance in the arts and sciences of technical communication, would call a technical writer a technical communicator. Besides, a technical writer can be called as a documentation specialist, information developer, to name just a few</a:t>
            </a:r>
          </a:p>
        </p:txBody>
      </p:sp>
    </p:spTree>
    <p:extLst>
      <p:ext uri="{BB962C8B-B14F-4D97-AF65-F5344CB8AC3E}">
        <p14:creationId xmlns:p14="http://schemas.microsoft.com/office/powerpoint/2010/main" val="1357853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066800"/>
            <a:ext cx="8229600" cy="1143000"/>
          </a:xfrm>
        </p:spPr>
        <p:txBody>
          <a:bodyPr>
            <a:normAutofit fontScale="90000"/>
          </a:bodyPr>
          <a:lstStyle/>
          <a:p>
            <a:br>
              <a:rPr lang="en-US" b="1" dirty="0"/>
            </a:br>
            <a:br>
              <a:rPr lang="en-US" b="1" dirty="0"/>
            </a:br>
            <a:br>
              <a:rPr lang="en-US" b="1" dirty="0"/>
            </a:br>
            <a:br>
              <a:rPr lang="en-US" b="1" dirty="0"/>
            </a:br>
            <a:r>
              <a:rPr lang="en-US" b="1" dirty="0"/>
              <a:t>The Importance of Technical Writing:</a:t>
            </a:r>
            <a:endParaRPr lang="en-US" dirty="0"/>
          </a:p>
        </p:txBody>
      </p:sp>
      <p:sp>
        <p:nvSpPr>
          <p:cNvPr id="3" name="Content Placeholder 2"/>
          <p:cNvSpPr>
            <a:spLocks noGrp="1"/>
          </p:cNvSpPr>
          <p:nvPr>
            <p:ph idx="1"/>
          </p:nvPr>
        </p:nvSpPr>
        <p:spPr>
          <a:xfrm>
            <a:off x="304800" y="1935480"/>
            <a:ext cx="8534400" cy="4389120"/>
          </a:xfrm>
        </p:spPr>
        <p:txBody>
          <a:bodyPr/>
          <a:lstStyle/>
          <a:p>
            <a:pPr algn="just">
              <a:buNone/>
            </a:pPr>
            <a:r>
              <a:rPr lang="en-US" dirty="0"/>
              <a:t>   </a:t>
            </a:r>
          </a:p>
          <a:p>
            <a:pPr algn="just">
              <a:buNone/>
            </a:pPr>
            <a:r>
              <a:rPr lang="en-US" dirty="0"/>
              <a:t>   In most of the cases, these reports and documents are one’s only form of communication with clients, government agencies, managers, and professionals at other facilities and companies.</a:t>
            </a:r>
          </a:p>
          <a:p>
            <a:pPr algn="just">
              <a:buNone/>
            </a:pPr>
            <a:endParaRPr lang="en-US" dirty="0"/>
          </a:p>
          <a:p>
            <a:pPr algn="just">
              <a:buNone/>
            </a:pPr>
            <a:r>
              <a:rPr lang="en-US" dirty="0"/>
              <a:t>   The recipient will usually use the report or document to perform a task, make a decision, solve a problem, or acquire information and knowledge.</a:t>
            </a:r>
          </a:p>
          <a:p>
            <a:pPr>
              <a:buNone/>
            </a:pPr>
            <a:endParaRPr lang="en-US" dirty="0"/>
          </a:p>
        </p:txBody>
      </p:sp>
    </p:spTree>
    <p:extLst>
      <p:ext uri="{BB962C8B-B14F-4D97-AF65-F5344CB8AC3E}">
        <p14:creationId xmlns:p14="http://schemas.microsoft.com/office/powerpoint/2010/main" val="2036071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315E6C-030E-7E4C-12D3-EEFEDCF2E42E}"/>
              </a:ext>
            </a:extLst>
          </p:cNvPr>
          <p:cNvSpPr>
            <a:spLocks noGrp="1"/>
          </p:cNvSpPr>
          <p:nvPr>
            <p:ph sz="half" idx="1"/>
          </p:nvPr>
        </p:nvSpPr>
        <p:spPr>
          <a:xfrm>
            <a:off x="304800" y="533400"/>
            <a:ext cx="4495800" cy="5592763"/>
          </a:xfrm>
        </p:spPr>
        <p:txBody>
          <a:bodyPr>
            <a:normAutofit fontScale="77500" lnSpcReduction="20000"/>
          </a:bodyPr>
          <a:lstStyle/>
          <a:p>
            <a:r>
              <a:rPr lang="en-US" b="1" dirty="0"/>
              <a:t>Technical Specifications for Manufacturing Tennis Shoes</a:t>
            </a:r>
          </a:p>
          <a:p>
            <a:endParaRPr lang="en-US" dirty="0"/>
          </a:p>
          <a:p>
            <a:pPr algn="just"/>
            <a:r>
              <a:rPr lang="en-US" dirty="0"/>
              <a:t>The D40 Slammer Tennis Shoe will be manufactured to the following specifications:</a:t>
            </a:r>
          </a:p>
          <a:p>
            <a:pPr algn="just"/>
            <a:r>
              <a:rPr lang="en-US" dirty="0"/>
              <a:t>Sole: Neoprene rubber #345 white enameled paint 1.589" high Slammer waffle-textured©</a:t>
            </a:r>
          </a:p>
          <a:p>
            <a:pPr algn="just"/>
            <a:r>
              <a:rPr lang="en-US" dirty="0"/>
              <a:t>Uppers: Blue canvas</a:t>
            </a:r>
          </a:p>
          <a:p>
            <a:pPr algn="just"/>
            <a:r>
              <a:rPr lang="en-US" dirty="0"/>
              <a:t>Tongue: White canvas Oval Slammer© logo heat pressure sealed, centered .50" from all sides</a:t>
            </a:r>
          </a:p>
          <a:p>
            <a:pPr algn="just"/>
            <a:r>
              <a:rPr lang="en-US" dirty="0"/>
              <a:t>Laces: 15" long ,100% cotton</a:t>
            </a:r>
          </a:p>
          <a:p>
            <a:pPr algn="just"/>
            <a:r>
              <a:rPr lang="en-US" dirty="0"/>
              <a:t>Aglets: Clear poly acetate plastic #290 Weight: 1 lb. 6 oz.</a:t>
            </a:r>
          </a:p>
          <a:p>
            <a:endParaRPr lang="en-US" dirty="0"/>
          </a:p>
        </p:txBody>
      </p:sp>
      <p:sp>
        <p:nvSpPr>
          <p:cNvPr id="4" name="Content Placeholder 3">
            <a:extLst>
              <a:ext uri="{FF2B5EF4-FFF2-40B4-BE49-F238E27FC236}">
                <a16:creationId xmlns:a16="http://schemas.microsoft.com/office/drawing/2014/main" id="{4B221F06-5EC3-BC8F-88A0-679DD4225F23}"/>
              </a:ext>
            </a:extLst>
          </p:cNvPr>
          <p:cNvSpPr>
            <a:spLocks noGrp="1"/>
          </p:cNvSpPr>
          <p:nvPr>
            <p:ph sz="half" idx="2"/>
          </p:nvPr>
        </p:nvSpPr>
        <p:spPr>
          <a:xfrm>
            <a:off x="4648200" y="533400"/>
            <a:ext cx="4343400" cy="5592763"/>
          </a:xfrm>
        </p:spPr>
        <p:txBody>
          <a:bodyPr>
            <a:normAutofit fontScale="77500" lnSpcReduction="20000"/>
          </a:bodyPr>
          <a:lstStyle/>
          <a:p>
            <a:r>
              <a:rPr lang="en-US" b="1" dirty="0"/>
              <a:t>Ode to a Shoe</a:t>
            </a:r>
          </a:p>
          <a:p>
            <a:pPr algn="just"/>
            <a:r>
              <a:rPr lang="en-US" dirty="0"/>
              <a:t>My son’s tennis shoes rest temporarily in a heap against the kitchen door,</a:t>
            </a:r>
          </a:p>
          <a:p>
            <a:pPr algn="just"/>
            <a:r>
              <a:rPr lang="en-US" dirty="0"/>
              <a:t>their laces soiled, their tongues hanging out like exhausted terriers.</a:t>
            </a:r>
          </a:p>
          <a:p>
            <a:pPr algn="just"/>
            <a:r>
              <a:rPr lang="en-US" dirty="0"/>
              <a:t>The soles, worn down on the insides from sliding into second,</a:t>
            </a:r>
          </a:p>
          <a:p>
            <a:pPr algn="just"/>
            <a:r>
              <a:rPr lang="en-US" dirty="0"/>
              <a:t>are green, the shades of summer.</a:t>
            </a:r>
          </a:p>
          <a:p>
            <a:pPr algn="just"/>
            <a:r>
              <a:rPr lang="en-US" dirty="0"/>
              <a:t>Canvas exteriors, once pristine white, are the colors of the rainbow—</a:t>
            </a:r>
          </a:p>
          <a:p>
            <a:pPr algn="just"/>
            <a:r>
              <a:rPr lang="en-US" dirty="0"/>
              <a:t>sun bleached, mud splattered, rained on, ketchup and mustard adorned,</a:t>
            </a:r>
          </a:p>
          <a:p>
            <a:pPr algn="just"/>
            <a:r>
              <a:rPr lang="en-US" dirty="0"/>
              <a:t>each shoe shouting a child’s joyous exuberance: “I’m alive!”</a:t>
            </a:r>
          </a:p>
          <a:p>
            <a:endParaRPr lang="en-US" dirty="0"/>
          </a:p>
        </p:txBody>
      </p:sp>
    </p:spTree>
    <p:extLst>
      <p:ext uri="{BB962C8B-B14F-4D97-AF65-F5344CB8AC3E}">
        <p14:creationId xmlns:p14="http://schemas.microsoft.com/office/powerpoint/2010/main" val="3982787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ownload.jpg"/>
          <p:cNvPicPr>
            <a:picLocks noGrp="1" noChangeAspect="1"/>
          </p:cNvPicPr>
          <p:nvPr>
            <p:ph idx="1"/>
          </p:nvPr>
        </p:nvPicPr>
        <p:blipFill>
          <a:blip r:embed="rId2"/>
          <a:stretch>
            <a:fillRect/>
          </a:stretch>
        </p:blipFill>
        <p:spPr>
          <a:xfrm>
            <a:off x="334579" y="304800"/>
            <a:ext cx="8474841" cy="6248400"/>
          </a:xfr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868362"/>
          </a:xfrm>
        </p:spPr>
        <p:txBody>
          <a:bodyPr/>
          <a:lstStyle/>
          <a:p>
            <a:r>
              <a:rPr lang="en-US" dirty="0"/>
              <a:t>Let’s Compare!</a:t>
            </a:r>
          </a:p>
        </p:txBody>
      </p:sp>
      <p:sp>
        <p:nvSpPr>
          <p:cNvPr id="6" name="Content Placeholder 5"/>
          <p:cNvSpPr>
            <a:spLocks noGrp="1"/>
          </p:cNvSpPr>
          <p:nvPr>
            <p:ph sz="half" idx="1"/>
          </p:nvPr>
        </p:nvSpPr>
        <p:spPr>
          <a:xfrm>
            <a:off x="457200" y="1143000"/>
            <a:ext cx="4038600" cy="4983163"/>
          </a:xfrm>
        </p:spPr>
        <p:txBody>
          <a:bodyPr>
            <a:normAutofit fontScale="62500" lnSpcReduction="20000"/>
          </a:bodyPr>
          <a:lstStyle/>
          <a:p>
            <a:pPr marL="0" indent="0" algn="just">
              <a:buNone/>
            </a:pPr>
            <a:r>
              <a:rPr lang="en-US" sz="3400" dirty="0"/>
              <a:t>The ever elusive smile, the misty atmosphere, the hazy landscape in the background and, most of all, the ambiguous, inscrutable expression on the face of the sitter entrap the imagination, leaving questions open and fancy disturbed. </a:t>
            </a:r>
          </a:p>
          <a:p>
            <a:pPr marL="0" indent="0" algn="just">
              <a:buNone/>
            </a:pPr>
            <a:r>
              <a:rPr lang="en-US" sz="3400" dirty="0"/>
              <a:t>Mona Lisa’s exceedingly serene, indifferent          disposition further deepens the uncertainty and excites curiosity.</a:t>
            </a:r>
          </a:p>
          <a:p>
            <a:endParaRPr lang="en-US" dirty="0"/>
          </a:p>
        </p:txBody>
      </p:sp>
      <p:sp>
        <p:nvSpPr>
          <p:cNvPr id="7" name="Content Placeholder 6"/>
          <p:cNvSpPr>
            <a:spLocks noGrp="1"/>
          </p:cNvSpPr>
          <p:nvPr>
            <p:ph sz="half" idx="2"/>
          </p:nvPr>
        </p:nvSpPr>
        <p:spPr>
          <a:xfrm>
            <a:off x="4648200" y="1143000"/>
            <a:ext cx="4038600" cy="4983163"/>
          </a:xfrm>
        </p:spPr>
        <p:txBody>
          <a:bodyPr>
            <a:normAutofit fontScale="62500" lnSpcReduction="20000"/>
          </a:bodyPr>
          <a:lstStyle/>
          <a:p>
            <a:pPr marL="0" indent="0" algn="just">
              <a:buNone/>
            </a:pPr>
            <a:r>
              <a:rPr lang="en-US" sz="3400" dirty="0"/>
              <a:t>The identity of Leonardo da Vinci's model for his painting Mona Lisa </a:t>
            </a:r>
          </a:p>
          <a:p>
            <a:pPr marL="0" indent="0" algn="just">
              <a:buNone/>
            </a:pPr>
            <a:r>
              <a:rPr lang="en-US" sz="3400" dirty="0"/>
              <a:t>(Fig. 1) has plagued historians for over 500 years [1]. Early writings stated  that mouth and eyes are not distinct [4]. </a:t>
            </a:r>
          </a:p>
          <a:p>
            <a:pPr marL="0" indent="0" algn="just">
              <a:buNone/>
            </a:pPr>
            <a:r>
              <a:rPr lang="en-US" sz="3400" dirty="0"/>
              <a:t>The lower lids are almost  horizontal and the absence of eyebrows is striking [7]. The hands appear  boneless [6]. </a:t>
            </a:r>
          </a:p>
          <a:p>
            <a:pPr marL="0" indent="0" algn="just">
              <a:buNone/>
            </a:pPr>
            <a:r>
              <a:rPr lang="en-US" sz="3400" dirty="0"/>
              <a:t>Finally, the dress is timeless and quite plain, with no accompanying emblems, jewelry, or accessories [7], unlike that one would have expected had a conventional model been used. </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257098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24515D6-6FAD-8FC6-3AF8-747DF6B71A97}"/>
              </a:ext>
            </a:extLst>
          </p:cNvPr>
          <p:cNvSpPr>
            <a:spLocks noGrp="1"/>
          </p:cNvSpPr>
          <p:nvPr>
            <p:ph idx="1"/>
          </p:nvPr>
        </p:nvSpPr>
        <p:spPr>
          <a:xfrm>
            <a:off x="228600" y="304800"/>
            <a:ext cx="8468544" cy="5313039"/>
          </a:xfrm>
        </p:spPr>
        <p:txBody>
          <a:bodyPr/>
          <a:lstStyle/>
          <a:p>
            <a:pPr marL="406400" marR="0" algn="ctr">
              <a:lnSpc>
                <a:spcPts val="1595"/>
              </a:lnSpc>
              <a:spcBef>
                <a:spcPts val="780"/>
              </a:spcBef>
              <a:spcAft>
                <a:spcPts val="0"/>
              </a:spcAft>
            </a:pPr>
            <a:r>
              <a:rPr lang="en-US" sz="2800" b="1" dirty="0">
                <a:solidFill>
                  <a:schemeClr val="tx1"/>
                </a:solidFill>
                <a:effectLst/>
                <a:latin typeface="Times New Roman" panose="02020603050405020304" pitchFamily="18" charset="0"/>
                <a:ea typeface="Times New Roman" panose="02020603050405020304" pitchFamily="18" charset="0"/>
              </a:rPr>
              <a:t>Technical Writing Examples</a:t>
            </a:r>
          </a:p>
          <a:p>
            <a:pPr marL="406400" marR="0" algn="just">
              <a:lnSpc>
                <a:spcPts val="1595"/>
              </a:lnSpc>
              <a:spcBef>
                <a:spcPts val="780"/>
              </a:spcBef>
              <a:spcAft>
                <a:spcPts val="0"/>
              </a:spcAft>
            </a:pPr>
            <a:endParaRPr lang="en-US" sz="2800" b="1" dirty="0">
              <a:solidFill>
                <a:schemeClr val="tx1"/>
              </a:solidFill>
              <a:effectLst/>
              <a:latin typeface="Times New Roman" panose="02020603050405020304" pitchFamily="18" charset="0"/>
              <a:ea typeface="Times New Roman" panose="02020603050405020304" pitchFamily="18" charset="0"/>
            </a:endParaRPr>
          </a:p>
          <a:p>
            <a:pPr marL="342900" marR="0" lvl="0" indent="-342900" algn="just">
              <a:lnSpc>
                <a:spcPts val="1365"/>
              </a:lnSpc>
              <a:spcBef>
                <a:spcPts val="0"/>
              </a:spcBef>
              <a:spcAft>
                <a:spcPts val="0"/>
              </a:spcAft>
              <a:buSzPts val="1200"/>
              <a:buFont typeface="Times New Roman" panose="02020603050405020304" pitchFamily="18" charset="0"/>
              <a:buAutoNum type="arabicPeriod"/>
              <a:tabLst>
                <a:tab pos="864235" algn="l"/>
              </a:tabLst>
            </a:pPr>
            <a:r>
              <a:rPr lang="en-US" sz="2800" spc="-20" dirty="0">
                <a:solidFill>
                  <a:schemeClr val="tx1"/>
                </a:solidFill>
                <a:effectLst/>
                <a:latin typeface="Times New Roman" panose="02020603050405020304" pitchFamily="18" charset="0"/>
                <a:ea typeface="Times New Roman" panose="02020603050405020304" pitchFamily="18" charset="0"/>
              </a:rPr>
              <a:t>Instruction</a:t>
            </a:r>
            <a:r>
              <a:rPr lang="en-US" sz="2800" spc="-5" dirty="0">
                <a:solidFill>
                  <a:schemeClr val="tx1"/>
                </a:solidFill>
                <a:effectLst/>
                <a:latin typeface="Times New Roman" panose="02020603050405020304" pitchFamily="18" charset="0"/>
                <a:ea typeface="Times New Roman" panose="02020603050405020304" pitchFamily="18" charset="0"/>
              </a:rPr>
              <a:t> </a:t>
            </a:r>
            <a:r>
              <a:rPr lang="en-US" sz="2800" spc="-20" dirty="0">
                <a:solidFill>
                  <a:schemeClr val="tx1"/>
                </a:solidFill>
                <a:effectLst/>
                <a:latin typeface="Times New Roman" panose="02020603050405020304" pitchFamily="18" charset="0"/>
                <a:ea typeface="Times New Roman" panose="02020603050405020304" pitchFamily="18" charset="0"/>
              </a:rPr>
              <a:t>manuals</a:t>
            </a:r>
          </a:p>
          <a:p>
            <a:pPr marL="342900" marR="0" lvl="0" indent="-342900" algn="just">
              <a:spcBef>
                <a:spcPts val="0"/>
              </a:spcBef>
              <a:spcAft>
                <a:spcPts val="0"/>
              </a:spcAft>
              <a:buSzPts val="1200"/>
              <a:buFont typeface="Times New Roman" panose="02020603050405020304" pitchFamily="18" charset="0"/>
              <a:buAutoNum type="arabicPeriod"/>
              <a:tabLst>
                <a:tab pos="864235" algn="l"/>
              </a:tabLst>
            </a:pPr>
            <a:r>
              <a:rPr lang="en-US" sz="2800" spc="-20" dirty="0">
                <a:solidFill>
                  <a:schemeClr val="tx1"/>
                </a:solidFill>
                <a:effectLst/>
                <a:latin typeface="Times New Roman" panose="02020603050405020304" pitchFamily="18" charset="0"/>
                <a:ea typeface="Times New Roman" panose="02020603050405020304" pitchFamily="18" charset="0"/>
              </a:rPr>
              <a:t>Procedure</a:t>
            </a:r>
            <a:r>
              <a:rPr lang="en-US" sz="2800" spc="-5" dirty="0">
                <a:solidFill>
                  <a:schemeClr val="tx1"/>
                </a:solidFill>
                <a:effectLst/>
                <a:latin typeface="Times New Roman" panose="02020603050405020304" pitchFamily="18" charset="0"/>
                <a:ea typeface="Times New Roman" panose="02020603050405020304" pitchFamily="18" charset="0"/>
              </a:rPr>
              <a:t> </a:t>
            </a:r>
            <a:r>
              <a:rPr lang="en-US" sz="2800" spc="-20" dirty="0">
                <a:solidFill>
                  <a:schemeClr val="tx1"/>
                </a:solidFill>
                <a:effectLst/>
                <a:latin typeface="Times New Roman" panose="02020603050405020304" pitchFamily="18" charset="0"/>
                <a:ea typeface="Times New Roman" panose="02020603050405020304" pitchFamily="18" charset="0"/>
              </a:rPr>
              <a:t>Guidelines</a:t>
            </a:r>
          </a:p>
          <a:p>
            <a:pPr marL="342900" marR="0" lvl="0" indent="-342900" algn="just">
              <a:spcBef>
                <a:spcPts val="0"/>
              </a:spcBef>
              <a:spcAft>
                <a:spcPts val="0"/>
              </a:spcAft>
              <a:buSzPts val="1200"/>
              <a:buFont typeface="Times New Roman" panose="02020603050405020304" pitchFamily="18" charset="0"/>
              <a:buAutoNum type="arabicPeriod"/>
              <a:tabLst>
                <a:tab pos="864235" algn="l"/>
              </a:tabLst>
            </a:pPr>
            <a:r>
              <a:rPr lang="en-US" sz="2800" spc="-20" dirty="0">
                <a:solidFill>
                  <a:schemeClr val="tx1"/>
                </a:solidFill>
                <a:effectLst/>
                <a:latin typeface="Times New Roman" panose="02020603050405020304" pitchFamily="18" charset="0"/>
                <a:ea typeface="Times New Roman" panose="02020603050405020304" pitchFamily="18" charset="0"/>
              </a:rPr>
              <a:t>Reports</a:t>
            </a:r>
          </a:p>
          <a:p>
            <a:pPr marL="342900" marR="0" lvl="0" indent="-342900" algn="just">
              <a:spcBef>
                <a:spcPts val="0"/>
              </a:spcBef>
              <a:spcAft>
                <a:spcPts val="0"/>
              </a:spcAft>
              <a:buSzPts val="1200"/>
              <a:buFont typeface="Times New Roman" panose="02020603050405020304" pitchFamily="18" charset="0"/>
              <a:buAutoNum type="arabicPeriod"/>
              <a:tabLst>
                <a:tab pos="864235" algn="l"/>
              </a:tabLst>
            </a:pPr>
            <a:r>
              <a:rPr lang="en-US" sz="2800" spc="-20" dirty="0">
                <a:solidFill>
                  <a:schemeClr val="tx1"/>
                </a:solidFill>
                <a:effectLst/>
                <a:latin typeface="Times New Roman" panose="02020603050405020304" pitchFamily="18" charset="0"/>
                <a:ea typeface="Times New Roman" panose="02020603050405020304" pitchFamily="18" charset="0"/>
              </a:rPr>
              <a:t>Specifications</a:t>
            </a:r>
          </a:p>
          <a:p>
            <a:pPr marL="342900" marR="0" lvl="0" indent="-342900" algn="just">
              <a:spcBef>
                <a:spcPts val="0"/>
              </a:spcBef>
              <a:spcAft>
                <a:spcPts val="0"/>
              </a:spcAft>
              <a:buSzPts val="1200"/>
              <a:buFont typeface="Times New Roman" panose="02020603050405020304" pitchFamily="18" charset="0"/>
              <a:buAutoNum type="arabicPeriod"/>
              <a:tabLst>
                <a:tab pos="864235" algn="l"/>
              </a:tabLst>
            </a:pPr>
            <a:r>
              <a:rPr lang="en-US" sz="2800" spc="-20" dirty="0">
                <a:solidFill>
                  <a:schemeClr val="tx1"/>
                </a:solidFill>
                <a:effectLst/>
                <a:latin typeface="Times New Roman" panose="02020603050405020304" pitchFamily="18" charset="0"/>
                <a:ea typeface="Times New Roman" panose="02020603050405020304" pitchFamily="18" charset="0"/>
              </a:rPr>
              <a:t>Proposals</a:t>
            </a:r>
          </a:p>
          <a:p>
            <a:pPr marL="342900" marR="0" lvl="0" indent="-342900" algn="just">
              <a:spcBef>
                <a:spcPts val="0"/>
              </a:spcBef>
              <a:spcAft>
                <a:spcPts val="0"/>
              </a:spcAft>
              <a:buSzPts val="1200"/>
              <a:buFont typeface="Times New Roman" panose="02020603050405020304" pitchFamily="18" charset="0"/>
              <a:buAutoNum type="arabicPeriod"/>
              <a:tabLst>
                <a:tab pos="864235" algn="l"/>
              </a:tabLst>
            </a:pPr>
            <a:r>
              <a:rPr lang="en-US" sz="2800" spc="-20" dirty="0">
                <a:solidFill>
                  <a:schemeClr val="tx1"/>
                </a:solidFill>
                <a:effectLst/>
                <a:latin typeface="Times New Roman" panose="02020603050405020304" pitchFamily="18" charset="0"/>
                <a:ea typeface="Times New Roman" panose="02020603050405020304" pitchFamily="18" charset="0"/>
              </a:rPr>
              <a:t>CV/Resumes</a:t>
            </a:r>
          </a:p>
          <a:p>
            <a:pPr marL="342900" marR="0" lvl="0" indent="-342900" algn="just">
              <a:spcBef>
                <a:spcPts val="0"/>
              </a:spcBef>
              <a:spcAft>
                <a:spcPts val="0"/>
              </a:spcAft>
              <a:buSzPts val="1200"/>
              <a:buFont typeface="Times New Roman" panose="02020603050405020304" pitchFamily="18" charset="0"/>
              <a:buAutoNum type="arabicPeriod"/>
              <a:tabLst>
                <a:tab pos="864235" algn="l"/>
              </a:tabLst>
            </a:pPr>
            <a:r>
              <a:rPr lang="en-US" sz="2800" spc="-20" dirty="0">
                <a:solidFill>
                  <a:schemeClr val="tx1"/>
                </a:solidFill>
                <a:effectLst/>
                <a:latin typeface="Times New Roman" panose="02020603050405020304" pitchFamily="18" charset="0"/>
                <a:ea typeface="Times New Roman" panose="02020603050405020304" pitchFamily="18" charset="0"/>
              </a:rPr>
              <a:t>Business correspondence (letters and memos)</a:t>
            </a:r>
          </a:p>
          <a:p>
            <a:pPr marL="342900" marR="0" lvl="0" indent="-342900" algn="just">
              <a:spcBef>
                <a:spcPts val="0"/>
              </a:spcBef>
              <a:spcAft>
                <a:spcPts val="0"/>
              </a:spcAft>
              <a:buSzPts val="1200"/>
              <a:buFont typeface="Times New Roman" panose="02020603050405020304" pitchFamily="18" charset="0"/>
              <a:buAutoNum type="arabicPeriod"/>
              <a:tabLst>
                <a:tab pos="864235" algn="l"/>
              </a:tabLst>
            </a:pPr>
            <a:r>
              <a:rPr lang="en-US" sz="2800" spc="-20" dirty="0">
                <a:solidFill>
                  <a:schemeClr val="tx1"/>
                </a:solidFill>
                <a:effectLst/>
                <a:latin typeface="Times New Roman" panose="02020603050405020304" pitchFamily="18" charset="0"/>
                <a:ea typeface="Times New Roman" panose="02020603050405020304" pitchFamily="18" charset="0"/>
              </a:rPr>
              <a:t>Research papers and</a:t>
            </a:r>
            <a:r>
              <a:rPr lang="en-US" sz="2800" spc="-5" dirty="0">
                <a:solidFill>
                  <a:schemeClr val="tx1"/>
                </a:solidFill>
                <a:effectLst/>
                <a:latin typeface="Times New Roman" panose="02020603050405020304" pitchFamily="18" charset="0"/>
                <a:ea typeface="Times New Roman" panose="02020603050405020304" pitchFamily="18" charset="0"/>
              </a:rPr>
              <a:t> </a:t>
            </a:r>
            <a:r>
              <a:rPr lang="en-US" sz="2800" spc="-20" dirty="0">
                <a:solidFill>
                  <a:schemeClr val="tx1"/>
                </a:solidFill>
                <a:effectLst/>
                <a:latin typeface="Times New Roman" panose="02020603050405020304" pitchFamily="18" charset="0"/>
                <a:ea typeface="Times New Roman" panose="02020603050405020304" pitchFamily="18" charset="0"/>
              </a:rPr>
              <a:t>articles</a:t>
            </a:r>
          </a:p>
          <a:p>
            <a:pPr marL="342900" marR="0" lvl="0" indent="-342900" algn="just">
              <a:spcBef>
                <a:spcPts val="0"/>
              </a:spcBef>
              <a:spcAft>
                <a:spcPts val="0"/>
              </a:spcAft>
              <a:buSzPts val="1200"/>
              <a:buFont typeface="Times New Roman" panose="02020603050405020304" pitchFamily="18" charset="0"/>
              <a:buAutoNum type="arabicPeriod"/>
              <a:tabLst>
                <a:tab pos="864235" algn="l"/>
              </a:tabLst>
            </a:pPr>
            <a:r>
              <a:rPr lang="en-US" sz="2800" spc="-20" dirty="0">
                <a:solidFill>
                  <a:schemeClr val="tx1"/>
                </a:solidFill>
                <a:effectLst/>
                <a:latin typeface="Times New Roman" panose="02020603050405020304" pitchFamily="18" charset="0"/>
                <a:ea typeface="Times New Roman" panose="02020603050405020304" pitchFamily="18" charset="0"/>
              </a:rPr>
              <a:t>Other technical</a:t>
            </a:r>
            <a:r>
              <a:rPr lang="en-US" sz="2800" spc="-5" dirty="0">
                <a:solidFill>
                  <a:schemeClr val="tx1"/>
                </a:solidFill>
                <a:effectLst/>
                <a:latin typeface="Times New Roman" panose="02020603050405020304" pitchFamily="18" charset="0"/>
                <a:ea typeface="Times New Roman" panose="02020603050405020304" pitchFamily="18" charset="0"/>
              </a:rPr>
              <a:t> </a:t>
            </a:r>
            <a:r>
              <a:rPr lang="en-US" sz="2800" spc="-20" dirty="0">
                <a:solidFill>
                  <a:schemeClr val="tx1"/>
                </a:solidFill>
                <a:effectLst/>
                <a:latin typeface="Times New Roman" panose="02020603050405020304" pitchFamily="18" charset="0"/>
                <a:ea typeface="Times New Roman" panose="02020603050405020304" pitchFamily="18" charset="0"/>
              </a:rPr>
              <a:t>documents</a:t>
            </a:r>
          </a:p>
          <a:p>
            <a:pPr marL="0" marR="0" algn="just">
              <a:spcBef>
                <a:spcPts val="30"/>
              </a:spcBef>
              <a:spcAft>
                <a:spcPts val="0"/>
              </a:spcAft>
            </a:pPr>
            <a:r>
              <a:rPr lang="en-US" sz="2800" dirty="0">
                <a:effectLst/>
                <a:latin typeface="Times New Roman" panose="02020603050405020304" pitchFamily="18" charset="0"/>
                <a:ea typeface="Times New Roman" panose="02020603050405020304" pitchFamily="18" charset="0"/>
              </a:rPr>
              <a:t> </a:t>
            </a:r>
          </a:p>
          <a:p>
            <a:endParaRPr lang="en-US" dirty="0"/>
          </a:p>
        </p:txBody>
      </p:sp>
    </p:spTree>
    <p:extLst>
      <p:ext uri="{BB962C8B-B14F-4D97-AF65-F5344CB8AC3E}">
        <p14:creationId xmlns:p14="http://schemas.microsoft.com/office/powerpoint/2010/main" val="2392275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977146602"/>
              </p:ext>
            </p:extLst>
          </p:nvPr>
        </p:nvGraphicFramePr>
        <p:xfrm>
          <a:off x="0" y="23446"/>
          <a:ext cx="9144000" cy="62249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778"/>
            <a:ext cx="8763000" cy="1069514"/>
          </a:xfrm>
        </p:spPr>
        <p:txBody>
          <a:bodyPr/>
          <a:lstStyle/>
          <a:p>
            <a:r>
              <a:rPr lang="en-US" dirty="0"/>
              <a:t>OK, now you know!</a:t>
            </a:r>
          </a:p>
        </p:txBody>
      </p:sp>
      <p:sp>
        <p:nvSpPr>
          <p:cNvPr id="3" name="Content Placeholder 2"/>
          <p:cNvSpPr>
            <a:spLocks noGrp="1"/>
          </p:cNvSpPr>
          <p:nvPr>
            <p:ph idx="1"/>
          </p:nvPr>
        </p:nvSpPr>
        <p:spPr>
          <a:xfrm>
            <a:off x="554586" y="1086292"/>
            <a:ext cx="8237984" cy="792832"/>
          </a:xfrm>
        </p:spPr>
        <p:txBody>
          <a:bodyPr>
            <a:normAutofit/>
          </a:bodyPr>
          <a:lstStyle/>
          <a:p>
            <a:r>
              <a:rPr lang="en-US" b="1" dirty="0"/>
              <a:t>Which adjectives/nouns do you think can best describe technical </a:t>
            </a:r>
          </a:p>
          <a:p>
            <a:r>
              <a:rPr lang="en-US" b="1" dirty="0"/>
              <a:t>writing and technical writers?</a:t>
            </a:r>
            <a:endParaRPr lang="en-US" dirty="0"/>
          </a:p>
          <a:p>
            <a:endParaRPr lang="en-US" dirty="0"/>
          </a:p>
        </p:txBody>
      </p:sp>
      <p:sp>
        <p:nvSpPr>
          <p:cNvPr id="4" name="Content Placeholder 3"/>
          <p:cNvSpPr>
            <a:spLocks noGrp="1"/>
          </p:cNvSpPr>
          <p:nvPr>
            <p:ph idx="10"/>
          </p:nvPr>
        </p:nvSpPr>
        <p:spPr>
          <a:xfrm>
            <a:off x="304800" y="2017438"/>
            <a:ext cx="8534400" cy="4307161"/>
          </a:xfrm>
        </p:spPr>
        <p:txBody>
          <a:bodyPr/>
          <a:lstStyle/>
          <a:p>
            <a:r>
              <a:rPr lang="en-US" sz="3200" dirty="0">
                <a:solidFill>
                  <a:schemeClr val="tx1"/>
                </a:solidFill>
              </a:rPr>
              <a:t>Imaginative/objective/dreamy/sensational/precise/straightforward/subjective/</a:t>
            </a:r>
          </a:p>
          <a:p>
            <a:r>
              <a:rPr lang="en-US" sz="3200" dirty="0">
                <a:solidFill>
                  <a:schemeClr val="tx1"/>
                </a:solidFill>
              </a:rPr>
              <a:t>researcher/meticulous/creative/conformity/direct/experimental/innovative/exact/</a:t>
            </a:r>
          </a:p>
          <a:p>
            <a:r>
              <a:rPr lang="en-US" sz="3200" dirty="0">
                <a:solidFill>
                  <a:schemeClr val="tx1"/>
                </a:solidFill>
              </a:rPr>
              <a:t>vague/scrupulous/dramatic/sober/</a:t>
            </a:r>
          </a:p>
          <a:p>
            <a:r>
              <a:rPr lang="en-US" sz="3200" dirty="0">
                <a:solidFill>
                  <a:schemeClr val="tx1"/>
                </a:solidFill>
              </a:rPr>
              <a:t>emotional</a:t>
            </a:r>
          </a:p>
          <a:p>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more practice!</a:t>
            </a:r>
          </a:p>
        </p:txBody>
      </p:sp>
      <p:sp>
        <p:nvSpPr>
          <p:cNvPr id="3" name="Content Placeholder 2"/>
          <p:cNvSpPr>
            <a:spLocks noGrp="1"/>
          </p:cNvSpPr>
          <p:nvPr>
            <p:ph idx="1"/>
          </p:nvPr>
        </p:nvSpPr>
        <p:spPr/>
        <p:txBody>
          <a:bodyPr>
            <a:normAutofit fontScale="70000" lnSpcReduction="20000"/>
          </a:bodyPr>
          <a:lstStyle/>
          <a:p>
            <a:r>
              <a:rPr lang="en-US" b="1" dirty="0"/>
              <a:t>What genres of writing do you think the following documents belong to? Choose from the options below.</a:t>
            </a:r>
            <a:endParaRPr lang="en-US" dirty="0"/>
          </a:p>
          <a:p>
            <a:endParaRPr lang="en-US" dirty="0"/>
          </a:p>
        </p:txBody>
      </p:sp>
      <p:sp>
        <p:nvSpPr>
          <p:cNvPr id="4" name="Content Placeholder 3"/>
          <p:cNvSpPr>
            <a:spLocks noGrp="1"/>
          </p:cNvSpPr>
          <p:nvPr>
            <p:ph idx="10"/>
          </p:nvPr>
        </p:nvSpPr>
        <p:spPr/>
        <p:txBody>
          <a:bodyPr/>
          <a:lstStyle/>
          <a:p>
            <a:r>
              <a:rPr lang="en-US" sz="3200" dirty="0">
                <a:solidFill>
                  <a:schemeClr val="tx1"/>
                </a:solidFill>
              </a:rPr>
              <a:t>Essay/poetry/articles/press release/user manuals/novels/research papers/</a:t>
            </a:r>
          </a:p>
          <a:p>
            <a:r>
              <a:rPr lang="en-US" sz="3200" dirty="0">
                <a:solidFill>
                  <a:schemeClr val="tx1"/>
                </a:solidFill>
              </a:rPr>
              <a:t>brochures/news reports/pamphlets/</a:t>
            </a:r>
          </a:p>
          <a:p>
            <a:r>
              <a:rPr lang="en-US" sz="3200" dirty="0">
                <a:solidFill>
                  <a:schemeClr val="tx1"/>
                </a:solidFill>
              </a:rPr>
              <a:t>memos/drama/reviews/feasibility studies/</a:t>
            </a:r>
          </a:p>
          <a:p>
            <a:r>
              <a:rPr lang="en-US" sz="3200" dirty="0">
                <a:solidFill>
                  <a:schemeClr val="tx1"/>
                </a:solidFill>
              </a:rPr>
              <a:t>literature reviews/instructions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t>GCR CODE: vdsmya5</a:t>
            </a:r>
          </a:p>
          <a:p>
            <a:r>
              <a:rPr lang="en-US" dirty="0"/>
              <a:t>Email: </a:t>
            </a:r>
            <a:r>
              <a:rPr lang="en-US" dirty="0">
                <a:hlinkClick r:id="rId2"/>
              </a:rPr>
              <a:t>madiha.rehman@nu.edu.pk</a:t>
            </a:r>
            <a:r>
              <a:rPr lang="en-US" dirty="0"/>
              <a:t> </a:t>
            </a:r>
          </a:p>
          <a:p>
            <a:r>
              <a:rPr lang="en-US" dirty="0"/>
              <a:t>Office location: EE Building, 2</a:t>
            </a:r>
            <a:r>
              <a:rPr lang="en-US" baseline="30000" dirty="0"/>
              <a:t>nd</a:t>
            </a:r>
            <a:r>
              <a:rPr lang="en-US" dirty="0"/>
              <a:t> floor, Office 7. </a:t>
            </a:r>
          </a:p>
          <a:p>
            <a:pPr>
              <a:buNone/>
            </a:pP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990600"/>
            <a:ext cx="8229600" cy="1143000"/>
          </a:xfrm>
        </p:spPr>
        <p:txBody>
          <a:bodyPr>
            <a:normAutofit fontScale="90000"/>
          </a:bodyPr>
          <a:lstStyle/>
          <a:p>
            <a:r>
              <a:rPr lang="en-US" b="1" dirty="0"/>
              <a:t>Common Purposes of Technical Writing</a:t>
            </a:r>
            <a:endParaRPr lang="en-US" dirty="0"/>
          </a:p>
        </p:txBody>
      </p:sp>
      <p:sp>
        <p:nvSpPr>
          <p:cNvPr id="3" name="Content Placeholder 2"/>
          <p:cNvSpPr>
            <a:spLocks noGrp="1"/>
          </p:cNvSpPr>
          <p:nvPr>
            <p:ph idx="1"/>
          </p:nvPr>
        </p:nvSpPr>
        <p:spPr/>
        <p:txBody>
          <a:bodyPr/>
          <a:lstStyle/>
          <a:p>
            <a:pPr lvl="0"/>
            <a:endParaRPr lang="en-US" dirty="0"/>
          </a:p>
          <a:p>
            <a:pPr marL="0" lvl="0" indent="0">
              <a:buNone/>
            </a:pPr>
            <a:endParaRPr lang="en-US" dirty="0"/>
          </a:p>
          <a:p>
            <a:pPr lvl="0"/>
            <a:r>
              <a:rPr lang="en-US" dirty="0"/>
              <a:t>To inform</a:t>
            </a:r>
          </a:p>
          <a:p>
            <a:pPr lvl="0"/>
            <a:r>
              <a:rPr lang="en-US" dirty="0"/>
              <a:t>To instruct</a:t>
            </a:r>
          </a:p>
          <a:p>
            <a:pPr lvl="0"/>
            <a:r>
              <a:rPr lang="en-US" dirty="0"/>
              <a:t>To persuade</a:t>
            </a:r>
          </a:p>
          <a:p>
            <a:pPr>
              <a:buNone/>
            </a:pPr>
            <a:endParaRPr lang="en-US" dirty="0"/>
          </a:p>
        </p:txBody>
      </p:sp>
      <p:graphicFrame>
        <p:nvGraphicFramePr>
          <p:cNvPr id="4" name="Table 4">
            <a:extLst>
              <a:ext uri="{FF2B5EF4-FFF2-40B4-BE49-F238E27FC236}">
                <a16:creationId xmlns:a16="http://schemas.microsoft.com/office/drawing/2014/main" id="{26C34E6A-80B4-EF46-AB4E-4445C556C257}"/>
              </a:ext>
            </a:extLst>
          </p:cNvPr>
          <p:cNvGraphicFramePr>
            <a:graphicFrameLocks noGrp="1"/>
          </p:cNvGraphicFramePr>
          <p:nvPr>
            <p:extLst>
              <p:ext uri="{D42A27DB-BD31-4B8C-83A1-F6EECF244321}">
                <p14:modId xmlns:p14="http://schemas.microsoft.com/office/powerpoint/2010/main" val="2810038297"/>
              </p:ext>
            </p:extLst>
          </p:nvPr>
        </p:nvGraphicFramePr>
        <p:xfrm>
          <a:off x="3200400" y="2933700"/>
          <a:ext cx="2743200" cy="990600"/>
        </p:xfrm>
        <a:graphic>
          <a:graphicData uri="http://schemas.openxmlformats.org/drawingml/2006/table">
            <a:tbl>
              <a:tblPr firstRow="1" bandRow="1">
                <a:tableStyleId>{2D5ABB26-0587-4C30-8999-92F81FD0307C}</a:tableStyleId>
              </a:tblPr>
              <a:tblGrid>
                <a:gridCol w="2743200">
                  <a:extLst>
                    <a:ext uri="{9D8B030D-6E8A-4147-A177-3AD203B41FA5}">
                      <a16:colId xmlns:a16="http://schemas.microsoft.com/office/drawing/2014/main" val="2529599062"/>
                    </a:ext>
                  </a:extLst>
                </a:gridCol>
              </a:tblGrid>
              <a:tr h="990600">
                <a:tc>
                  <a:txBody>
                    <a:bodyPr/>
                    <a:lstStyle/>
                    <a:p>
                      <a:pPr algn="ctr"/>
                      <a:endParaRPr lang="en-US" sz="3200" dirty="0"/>
                    </a:p>
                  </a:txBody>
                  <a:tcPr/>
                </a:tc>
                <a:extLst>
                  <a:ext uri="{0D108BD9-81ED-4DB2-BD59-A6C34878D82A}">
                    <a16:rowId xmlns:a16="http://schemas.microsoft.com/office/drawing/2014/main" val="3347361678"/>
                  </a:ext>
                </a:extLst>
              </a:tr>
            </a:tbl>
          </a:graphicData>
        </a:graphic>
      </p:graphicFrame>
    </p:spTree>
    <p:extLst>
      <p:ext uri="{BB962C8B-B14F-4D97-AF65-F5344CB8AC3E}">
        <p14:creationId xmlns:p14="http://schemas.microsoft.com/office/powerpoint/2010/main" val="1128183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640AB-4C0C-4858-74A7-AE4D5CCEEFAD}"/>
              </a:ext>
            </a:extLst>
          </p:cNvPr>
          <p:cNvSpPr>
            <a:spLocks noGrp="1"/>
          </p:cNvSpPr>
          <p:nvPr>
            <p:ph type="title"/>
          </p:nvPr>
        </p:nvSpPr>
        <p:spPr/>
        <p:txBody>
          <a:bodyPr/>
          <a:lstStyle/>
          <a:p>
            <a:r>
              <a:rPr lang="en-US" dirty="0"/>
              <a:t>History of TW </a:t>
            </a:r>
          </a:p>
        </p:txBody>
      </p:sp>
      <p:pic>
        <p:nvPicPr>
          <p:cNvPr id="5" name="Content Placeholder 4">
            <a:extLst>
              <a:ext uri="{FF2B5EF4-FFF2-40B4-BE49-F238E27FC236}">
                <a16:creationId xmlns:a16="http://schemas.microsoft.com/office/drawing/2014/main" id="{C2B9E2EA-1E6D-1FA4-1917-22D7CF43AF67}"/>
              </a:ext>
            </a:extLst>
          </p:cNvPr>
          <p:cNvPicPr>
            <a:picLocks noGrp="1" noChangeAspect="1"/>
          </p:cNvPicPr>
          <p:nvPr>
            <p:ph idx="10"/>
          </p:nvPr>
        </p:nvPicPr>
        <p:blipFill rotWithShape="1">
          <a:blip r:embed="rId2"/>
          <a:srcRect b="10099"/>
          <a:stretch/>
        </p:blipFill>
        <p:spPr>
          <a:xfrm>
            <a:off x="107504" y="1295400"/>
            <a:ext cx="8928992" cy="4953000"/>
          </a:xfrm>
          <a:prstGeom prst="rect">
            <a:avLst/>
          </a:prstGeom>
        </p:spPr>
      </p:pic>
    </p:spTree>
    <p:extLst>
      <p:ext uri="{BB962C8B-B14F-4D97-AF65-F5344CB8AC3E}">
        <p14:creationId xmlns:p14="http://schemas.microsoft.com/office/powerpoint/2010/main" val="24717610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abylonian Map of the World (Illustration) - World History Encyclopedia">
            <a:extLst>
              <a:ext uri="{FF2B5EF4-FFF2-40B4-BE49-F238E27FC236}">
                <a16:creationId xmlns:a16="http://schemas.microsoft.com/office/drawing/2014/main" id="{C819F9D1-C598-E683-4B56-0DE6B5F058CF}"/>
              </a:ext>
            </a:extLst>
          </p:cNvPr>
          <p:cNvPicPr>
            <a:picLocks noGrp="1" noChangeAspect="1" noChangeArrowheads="1"/>
          </p:cNvPicPr>
          <p:nvPr>
            <p:ph idx="10"/>
          </p:nvPr>
        </p:nvPicPr>
        <p:blipFill>
          <a:blip r:embed="rId2">
            <a:extLst>
              <a:ext uri="{28A0092B-C50C-407E-A947-70E740481C1C}">
                <a14:useLocalDpi xmlns:a14="http://schemas.microsoft.com/office/drawing/2010/main" val="0"/>
              </a:ext>
            </a:extLst>
          </a:blip>
          <a:srcRect/>
          <a:stretch>
            <a:fillRect/>
          </a:stretch>
        </p:blipFill>
        <p:spPr bwMode="auto">
          <a:xfrm>
            <a:off x="990600" y="457200"/>
            <a:ext cx="7162800" cy="563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922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D4D529D-7F91-941A-AF87-1C9AAC631982}"/>
              </a:ext>
            </a:extLst>
          </p:cNvPr>
          <p:cNvPicPr>
            <a:picLocks noGrp="1" noChangeAspect="1"/>
          </p:cNvPicPr>
          <p:nvPr>
            <p:ph idx="10"/>
          </p:nvPr>
        </p:nvPicPr>
        <p:blipFill>
          <a:blip r:embed="rId2"/>
          <a:stretch>
            <a:fillRect/>
          </a:stretch>
        </p:blipFill>
        <p:spPr>
          <a:xfrm>
            <a:off x="609600" y="685801"/>
            <a:ext cx="8077200" cy="5486400"/>
          </a:xfrm>
          <a:prstGeom prst="rect">
            <a:avLst/>
          </a:prstGeom>
        </p:spPr>
      </p:pic>
    </p:spTree>
    <p:extLst>
      <p:ext uri="{BB962C8B-B14F-4D97-AF65-F5344CB8AC3E}">
        <p14:creationId xmlns:p14="http://schemas.microsoft.com/office/powerpoint/2010/main" val="3168339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rules of thumb for TW</a:t>
            </a:r>
          </a:p>
        </p:txBody>
      </p:sp>
      <p:sp>
        <p:nvSpPr>
          <p:cNvPr id="3" name="Content Placeholder 2"/>
          <p:cNvSpPr>
            <a:spLocks noGrp="1"/>
          </p:cNvSpPr>
          <p:nvPr>
            <p:ph idx="1"/>
          </p:nvPr>
        </p:nvSpPr>
        <p:spPr>
          <a:xfrm>
            <a:off x="529208" y="1321541"/>
            <a:ext cx="8085584" cy="460648"/>
          </a:xfrm>
        </p:spPr>
        <p:txBody>
          <a:bodyPr/>
          <a:lstStyle/>
          <a:p>
            <a:r>
              <a:rPr lang="en-US" sz="2400" dirty="0">
                <a:solidFill>
                  <a:schemeClr val="tx1"/>
                </a:solidFill>
              </a:rPr>
              <a:t>What makes a good writer?</a:t>
            </a:r>
          </a:p>
        </p:txBody>
      </p:sp>
      <p:sp>
        <p:nvSpPr>
          <p:cNvPr id="4" name="Content Placeholder 3"/>
          <p:cNvSpPr>
            <a:spLocks noGrp="1"/>
          </p:cNvSpPr>
          <p:nvPr>
            <p:ph idx="10"/>
          </p:nvPr>
        </p:nvSpPr>
        <p:spPr>
          <a:xfrm>
            <a:off x="107504" y="2017439"/>
            <a:ext cx="8655496" cy="3600400"/>
          </a:xfrm>
        </p:spPr>
        <p:txBody>
          <a:bodyPr>
            <a:normAutofit fontScale="92500" lnSpcReduction="10000"/>
          </a:bodyPr>
          <a:lstStyle/>
          <a:p>
            <a:pPr>
              <a:buFont typeface="Arial" pitchFamily="34" charset="0"/>
              <a:buChar char="•"/>
            </a:pPr>
            <a:r>
              <a:rPr lang="en-US" sz="2400" dirty="0">
                <a:solidFill>
                  <a:schemeClr val="tx1"/>
                </a:solidFill>
              </a:rPr>
              <a:t> Having something to say</a:t>
            </a:r>
          </a:p>
          <a:p>
            <a:pPr>
              <a:buFont typeface="Arial" pitchFamily="34" charset="0"/>
              <a:buChar char="•"/>
            </a:pPr>
            <a:r>
              <a:rPr lang="en-US" sz="2400" dirty="0">
                <a:solidFill>
                  <a:schemeClr val="tx1"/>
                </a:solidFill>
              </a:rPr>
              <a:t> Logical thinking</a:t>
            </a:r>
          </a:p>
          <a:p>
            <a:pPr>
              <a:buFont typeface="Arial" pitchFamily="34" charset="0"/>
              <a:buChar char="•"/>
            </a:pPr>
            <a:r>
              <a:rPr lang="en-US" sz="2400" dirty="0">
                <a:solidFill>
                  <a:schemeClr val="tx1"/>
                </a:solidFill>
              </a:rPr>
              <a:t> A few learnable rules of style</a:t>
            </a:r>
          </a:p>
          <a:p>
            <a:pPr>
              <a:buFont typeface="Arial" pitchFamily="34" charset="0"/>
              <a:buChar char="•"/>
            </a:pPr>
            <a:r>
              <a:rPr lang="en-US" sz="2400" dirty="0">
                <a:solidFill>
                  <a:schemeClr val="tx1"/>
                </a:solidFill>
              </a:rPr>
              <a:t> Read everything (decent and good quality material of course!)</a:t>
            </a:r>
          </a:p>
          <a:p>
            <a:pPr>
              <a:buFont typeface="Arial" pitchFamily="34" charset="0"/>
              <a:buChar char="•"/>
            </a:pPr>
            <a:r>
              <a:rPr lang="en-US" sz="2400" dirty="0">
                <a:solidFill>
                  <a:schemeClr val="tx1"/>
                </a:solidFill>
              </a:rPr>
              <a:t> Observe the writer and imitate (his writing talent!)</a:t>
            </a:r>
          </a:p>
          <a:p>
            <a:pPr>
              <a:buFont typeface="Arial" pitchFamily="34" charset="0"/>
              <a:buChar char="•"/>
            </a:pPr>
            <a:r>
              <a:rPr lang="en-US" sz="2400" dirty="0">
                <a:solidFill>
                  <a:schemeClr val="tx1"/>
                </a:solidFill>
              </a:rPr>
              <a:t> Superb research skills</a:t>
            </a:r>
          </a:p>
          <a:p>
            <a:pPr>
              <a:buFont typeface="Arial" pitchFamily="34" charset="0"/>
              <a:buChar char="•"/>
            </a:pPr>
            <a:r>
              <a:rPr lang="en-US" sz="2400" dirty="0">
                <a:solidFill>
                  <a:schemeClr val="tx1"/>
                </a:solidFill>
              </a:rPr>
              <a:t> Discuss your topic and content (with a trusted someone)</a:t>
            </a:r>
          </a:p>
          <a:p>
            <a:pPr>
              <a:buFont typeface="Arial" pitchFamily="34" charset="0"/>
              <a:buChar char="•"/>
            </a:pPr>
            <a:r>
              <a:rPr lang="en-US" sz="2400" dirty="0">
                <a:solidFill>
                  <a:schemeClr val="tx1"/>
                </a:solidFill>
              </a:rPr>
              <a:t> Revise, revise, revise</a:t>
            </a:r>
          </a:p>
          <a:p>
            <a:pPr>
              <a:buFont typeface="Arial" pitchFamily="34" charset="0"/>
              <a:buChar char="•"/>
            </a:pPr>
            <a:r>
              <a:rPr lang="en-US" sz="2400" dirty="0">
                <a:solidFill>
                  <a:schemeClr val="tx1"/>
                </a:solidFill>
              </a:rPr>
              <a:t> Edit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9036496" cy="1069514"/>
          </a:xfrm>
        </p:spPr>
        <p:txBody>
          <a:bodyPr>
            <a:normAutofit fontScale="90000"/>
          </a:bodyPr>
          <a:lstStyle/>
          <a:p>
            <a:r>
              <a:rPr lang="en-US" dirty="0"/>
              <a:t>Skills Needed to be a Good </a:t>
            </a:r>
            <a:br>
              <a:rPr lang="en-US" dirty="0"/>
            </a:br>
            <a:r>
              <a:rPr lang="en-US" dirty="0"/>
              <a:t>Technical Writer</a:t>
            </a:r>
          </a:p>
        </p:txBody>
      </p:sp>
      <p:sp>
        <p:nvSpPr>
          <p:cNvPr id="4" name="Content Placeholder 3"/>
          <p:cNvSpPr>
            <a:spLocks noGrp="1"/>
          </p:cNvSpPr>
          <p:nvPr>
            <p:ph idx="1"/>
          </p:nvPr>
        </p:nvSpPr>
        <p:spPr>
          <a:xfrm>
            <a:off x="381000" y="1905000"/>
            <a:ext cx="8316144" cy="3712839"/>
          </a:xfrm>
        </p:spPr>
        <p:txBody>
          <a:bodyPr/>
          <a:lstStyle/>
          <a:p>
            <a:pPr marL="342900" indent="-342900">
              <a:buAutoNum type="arabicPeriod"/>
            </a:pPr>
            <a:r>
              <a:rPr lang="en-US" sz="2400" dirty="0">
                <a:solidFill>
                  <a:schemeClr val="tx1"/>
                </a:solidFill>
              </a:rPr>
              <a:t>Subject Knowledge</a:t>
            </a:r>
          </a:p>
          <a:p>
            <a:pPr marL="342900" indent="-342900">
              <a:buAutoNum type="arabicPeriod"/>
            </a:pPr>
            <a:r>
              <a:rPr lang="en-US" sz="2400" dirty="0">
                <a:solidFill>
                  <a:schemeClr val="tx1"/>
                </a:solidFill>
              </a:rPr>
              <a:t>Writing Skills</a:t>
            </a:r>
          </a:p>
          <a:p>
            <a:pPr marL="342900" indent="-342900">
              <a:buAutoNum type="arabicPeriod"/>
            </a:pPr>
            <a:r>
              <a:rPr lang="en-US" sz="2400" dirty="0">
                <a:solidFill>
                  <a:schemeClr val="tx1"/>
                </a:solidFill>
              </a:rPr>
              <a:t>Research Skills</a:t>
            </a:r>
          </a:p>
          <a:p>
            <a:pPr marL="342900" indent="-342900">
              <a:buAutoNum type="arabicPeriod"/>
            </a:pPr>
            <a:r>
              <a:rPr lang="en-US" sz="2400" dirty="0">
                <a:solidFill>
                  <a:schemeClr val="tx1"/>
                </a:solidFill>
              </a:rPr>
              <a:t>Knowledge of the conventions of Technical Communication</a:t>
            </a:r>
          </a:p>
        </p:txBody>
      </p:sp>
    </p:spTree>
    <p:extLst>
      <p:ext uri="{BB962C8B-B14F-4D97-AF65-F5344CB8AC3E}">
        <p14:creationId xmlns:p14="http://schemas.microsoft.com/office/powerpoint/2010/main" val="7127883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Handout Time</a:t>
            </a:r>
          </a:p>
        </p:txBody>
      </p:sp>
      <p:sp>
        <p:nvSpPr>
          <p:cNvPr id="3" name="Content Placeholder 2"/>
          <p:cNvSpPr>
            <a:spLocks noGrp="1"/>
          </p:cNvSpPr>
          <p:nvPr>
            <p:ph idx="1"/>
          </p:nvPr>
        </p:nvSpPr>
        <p:spPr/>
        <p:txBody>
          <a:bodyPr/>
          <a:lstStyle/>
          <a:p>
            <a:r>
              <a:rPr lang="en-US" sz="2400" dirty="0"/>
              <a:t>Do the following.</a:t>
            </a:r>
          </a:p>
        </p:txBody>
      </p:sp>
      <p:sp>
        <p:nvSpPr>
          <p:cNvPr id="4" name="Content Placeholder 3"/>
          <p:cNvSpPr>
            <a:spLocks noGrp="1"/>
          </p:cNvSpPr>
          <p:nvPr>
            <p:ph idx="10"/>
          </p:nvPr>
        </p:nvSpPr>
        <p:spPr>
          <a:xfrm>
            <a:off x="304800" y="2017439"/>
            <a:ext cx="8534400" cy="3600400"/>
          </a:xfrm>
        </p:spPr>
        <p:txBody>
          <a:bodyPr/>
          <a:lstStyle/>
          <a:p>
            <a:r>
              <a:rPr lang="en-US" sz="2400" dirty="0">
                <a:solidFill>
                  <a:schemeClr val="tx1"/>
                </a:solidFill>
              </a:rPr>
              <a:t>Read the handout. Study the definitions of TW, its </a:t>
            </a:r>
          </a:p>
          <a:p>
            <a:r>
              <a:rPr lang="en-US" sz="2400" dirty="0">
                <a:solidFill>
                  <a:schemeClr val="tx1"/>
                </a:solidFill>
              </a:rPr>
              <a:t>history, functions, purposes, and its importance for </a:t>
            </a:r>
          </a:p>
          <a:p>
            <a:r>
              <a:rPr lang="en-US" sz="2400" dirty="0">
                <a:solidFill>
                  <a:schemeClr val="tx1"/>
                </a:solidFill>
              </a:rPr>
              <a:t>Computer science students and write a short body </a:t>
            </a:r>
          </a:p>
          <a:p>
            <a:r>
              <a:rPr lang="en-US" sz="2400" dirty="0">
                <a:solidFill>
                  <a:schemeClr val="tx1"/>
                </a:solidFill>
              </a:rPr>
              <a:t>paragraph on your learning and understanding and </a:t>
            </a:r>
          </a:p>
          <a:p>
            <a:r>
              <a:rPr lang="en-US" sz="2400" dirty="0">
                <a:solidFill>
                  <a:schemeClr val="tx1"/>
                </a:solidFill>
              </a:rPr>
              <a:t>share it with the class.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Discuss</a:t>
            </a:r>
          </a:p>
        </p:txBody>
      </p:sp>
      <p:sp>
        <p:nvSpPr>
          <p:cNvPr id="3" name="Content Placeholder 2"/>
          <p:cNvSpPr>
            <a:spLocks noGrp="1"/>
          </p:cNvSpPr>
          <p:nvPr>
            <p:ph idx="1"/>
          </p:nvPr>
        </p:nvSpPr>
        <p:spPr>
          <a:xfrm>
            <a:off x="602461" y="1086292"/>
            <a:ext cx="8305800" cy="792832"/>
          </a:xfrm>
        </p:spPr>
        <p:txBody>
          <a:bodyPr/>
          <a:lstStyle/>
          <a:p>
            <a:r>
              <a:rPr lang="en-US" dirty="0">
                <a:solidFill>
                  <a:schemeClr val="tx1"/>
                </a:solidFill>
              </a:rPr>
              <a:t>How exactly should one approach technical communication?</a:t>
            </a:r>
          </a:p>
        </p:txBody>
      </p:sp>
      <p:sp>
        <p:nvSpPr>
          <p:cNvPr id="4" name="Content Placeholder 3"/>
          <p:cNvSpPr>
            <a:spLocks noGrp="1"/>
          </p:cNvSpPr>
          <p:nvPr>
            <p:ph idx="10"/>
          </p:nvPr>
        </p:nvSpPr>
        <p:spPr>
          <a:xfrm>
            <a:off x="391344" y="1981200"/>
            <a:ext cx="8305800" cy="3636639"/>
          </a:xfrm>
        </p:spPr>
        <p:txBody>
          <a:bodyPr/>
          <a:lstStyle/>
          <a:p>
            <a:endParaRPr lang="en-US" dirty="0"/>
          </a:p>
          <a:p>
            <a:r>
              <a:rPr lang="en-US" sz="2800" dirty="0">
                <a:solidFill>
                  <a:schemeClr val="tx1"/>
                </a:solidFill>
              </a:rPr>
              <a:t>Talk about the right style, etiquette, and </a:t>
            </a:r>
          </a:p>
          <a:p>
            <a:r>
              <a:rPr lang="en-US" sz="2800" dirty="0">
                <a:solidFill>
                  <a:schemeClr val="tx1"/>
                </a:solidFill>
              </a:rPr>
              <a:t>strategies.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1E66FB9-1663-0DFB-B9E7-15D3FF379A94}"/>
              </a:ext>
            </a:extLst>
          </p:cNvPr>
          <p:cNvSpPr>
            <a:spLocks noGrp="1"/>
          </p:cNvSpPr>
          <p:nvPr>
            <p:ph idx="10"/>
          </p:nvPr>
        </p:nvSpPr>
        <p:spPr>
          <a:xfrm>
            <a:off x="395536" y="1268760"/>
            <a:ext cx="8424936" cy="3600400"/>
          </a:xfrm>
        </p:spPr>
        <p:txBody>
          <a:bodyPr>
            <a:normAutofit/>
          </a:bodyPr>
          <a:lstStyle/>
          <a:p>
            <a:r>
              <a:rPr lang="en-US" sz="2800" b="1" dirty="0"/>
              <a:t>Complete the exercises given on page 11 to 16 </a:t>
            </a:r>
          </a:p>
        </p:txBody>
      </p:sp>
    </p:spTree>
    <p:extLst>
      <p:ext uri="{BB962C8B-B14F-4D97-AF65-F5344CB8AC3E}">
        <p14:creationId xmlns:p14="http://schemas.microsoft.com/office/powerpoint/2010/main" val="2686555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66A1D7-459F-8F75-B8C2-A7D60E1BDC59}"/>
              </a:ext>
            </a:extLst>
          </p:cNvPr>
          <p:cNvSpPr>
            <a:spLocks noGrp="1"/>
          </p:cNvSpPr>
          <p:nvPr>
            <p:ph idx="1"/>
          </p:nvPr>
        </p:nvSpPr>
        <p:spPr>
          <a:xfrm>
            <a:off x="304800" y="910952"/>
            <a:ext cx="8085584" cy="460648"/>
          </a:xfrm>
        </p:spPr>
        <p:txBody>
          <a:bodyPr>
            <a:noAutofit/>
          </a:bodyPr>
          <a:lstStyle/>
          <a:p>
            <a:pPr algn="ctr"/>
            <a:r>
              <a:rPr lang="en-US" sz="3200" b="1" dirty="0"/>
              <a:t>Class Schedule </a:t>
            </a:r>
          </a:p>
        </p:txBody>
      </p:sp>
      <p:sp>
        <p:nvSpPr>
          <p:cNvPr id="4" name="Content Placeholder 3">
            <a:extLst>
              <a:ext uri="{FF2B5EF4-FFF2-40B4-BE49-F238E27FC236}">
                <a16:creationId xmlns:a16="http://schemas.microsoft.com/office/drawing/2014/main" id="{2DFB6174-21CE-7216-0B08-D77AE278086E}"/>
              </a:ext>
            </a:extLst>
          </p:cNvPr>
          <p:cNvSpPr>
            <a:spLocks noGrp="1"/>
          </p:cNvSpPr>
          <p:nvPr>
            <p:ph idx="10"/>
          </p:nvPr>
        </p:nvSpPr>
        <p:spPr>
          <a:xfrm>
            <a:off x="500034" y="1714488"/>
            <a:ext cx="8167936" cy="4246239"/>
          </a:xfrm>
        </p:spPr>
        <p:txBody>
          <a:bodyPr>
            <a:normAutofit/>
          </a:bodyPr>
          <a:lstStyle/>
          <a:p>
            <a:pPr marL="342900" indent="-342900">
              <a:buFont typeface="Arial" panose="020B0604020202020204" pitchFamily="34" charset="0"/>
              <a:buChar char="•"/>
            </a:pPr>
            <a:r>
              <a:rPr lang="en-US" sz="3200" dirty="0"/>
              <a:t>1 Hour theory class thrice a week. </a:t>
            </a:r>
          </a:p>
        </p:txBody>
      </p:sp>
    </p:spTree>
    <p:extLst>
      <p:ext uri="{BB962C8B-B14F-4D97-AF65-F5344CB8AC3E}">
        <p14:creationId xmlns:p14="http://schemas.microsoft.com/office/powerpoint/2010/main" val="1666940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1 </a:t>
            </a:r>
          </a:p>
        </p:txBody>
      </p:sp>
      <p:sp>
        <p:nvSpPr>
          <p:cNvPr id="4" name="Content Placeholder 3"/>
          <p:cNvSpPr>
            <a:spLocks noGrp="1"/>
          </p:cNvSpPr>
          <p:nvPr>
            <p:ph idx="10"/>
          </p:nvPr>
        </p:nvSpPr>
        <p:spPr>
          <a:xfrm>
            <a:off x="642910" y="1357298"/>
            <a:ext cx="8054234" cy="4260541"/>
          </a:xfrm>
        </p:spPr>
        <p:txBody>
          <a:bodyPr>
            <a:normAutofit/>
          </a:bodyPr>
          <a:lstStyle/>
          <a:p>
            <a:pPr>
              <a:buFont typeface="Arial" pitchFamily="34" charset="0"/>
              <a:buChar char="•"/>
            </a:pPr>
            <a:r>
              <a:rPr lang="en-US" sz="2800" dirty="0"/>
              <a:t> Write 50-75 words about your cell phone/ smart watch/ laptop etc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 TILL MID-I </a:t>
            </a:r>
          </a:p>
        </p:txBody>
      </p:sp>
      <p:sp>
        <p:nvSpPr>
          <p:cNvPr id="4" name="Content Placeholder 3"/>
          <p:cNvSpPr>
            <a:spLocks noGrp="1"/>
          </p:cNvSpPr>
          <p:nvPr>
            <p:ph idx="10"/>
          </p:nvPr>
        </p:nvSpPr>
        <p:spPr>
          <a:xfrm>
            <a:off x="428596" y="1428736"/>
            <a:ext cx="8429684" cy="4572032"/>
          </a:xfrm>
        </p:spPr>
        <p:txBody>
          <a:bodyPr/>
          <a:lstStyle/>
          <a:p>
            <a:pPr lvl="0" algn="just"/>
            <a:r>
              <a:rPr lang="en-US" sz="2000" dirty="0"/>
              <a:t>Orientation class</a:t>
            </a:r>
          </a:p>
          <a:p>
            <a:pPr lvl="0" algn="just">
              <a:buFont typeface="Arial" pitchFamily="34" charset="0"/>
              <a:buChar char="•"/>
            </a:pPr>
            <a:r>
              <a:rPr lang="en-US" sz="2000" dirty="0"/>
              <a:t>Technical	Writing:	Definitions,	History,	Purposes,	Functions,	Defining Characteristics</a:t>
            </a:r>
          </a:p>
          <a:p>
            <a:pPr lvl="0" algn="just">
              <a:buFont typeface="Arial" pitchFamily="34" charset="0"/>
              <a:buChar char="•"/>
            </a:pPr>
            <a:r>
              <a:rPr lang="en-US" sz="2000" dirty="0"/>
              <a:t>The Technical Style: Clarity, Precision, Objectivity, Simplicity, &amp;Economy</a:t>
            </a:r>
          </a:p>
          <a:p>
            <a:pPr lvl="0" algn="just">
              <a:buFont typeface="Arial" pitchFamily="34" charset="0"/>
              <a:buChar char="•"/>
            </a:pPr>
            <a:r>
              <a:rPr lang="en-US" sz="2000" dirty="0"/>
              <a:t>The Technical Writing Process- Purpose analysis &amp; Audience Analysis</a:t>
            </a:r>
          </a:p>
          <a:p>
            <a:pPr lvl="0" algn="just"/>
            <a:r>
              <a:rPr lang="en-US" sz="2000" dirty="0"/>
              <a:t>Data Collection &amp; Analysis- Primary &amp; Sources, Qualitative &amp; Quantitative Data</a:t>
            </a:r>
          </a:p>
          <a:p>
            <a:pPr lvl="0" algn="just">
              <a:buFont typeface="Arial" pitchFamily="34" charset="0"/>
              <a:buChar char="•"/>
            </a:pPr>
            <a:r>
              <a:rPr lang="en-US" sz="2000" dirty="0"/>
              <a:t>Constructing Effective Paragraphs for the technical prose</a:t>
            </a:r>
          </a:p>
          <a:p>
            <a:pPr lvl="0" algn="just"/>
            <a:r>
              <a:rPr lang="en-US" sz="2000" dirty="0"/>
              <a:t>Writing Review Articles</a:t>
            </a:r>
          </a:p>
          <a:p>
            <a:pPr lvl="0" algn="just">
              <a:buFont typeface="Arial" pitchFamily="34" charset="0"/>
              <a:buChar char="•"/>
            </a:pPr>
            <a:r>
              <a:rPr lang="en-US" sz="2000" dirty="0"/>
              <a:t>How to write instructions in user guides</a:t>
            </a:r>
          </a:p>
          <a:p>
            <a:pPr lvl="0" algn="just"/>
            <a:r>
              <a:rPr lang="en-US" sz="2000" dirty="0"/>
              <a:t>Activity: Making a User guide</a:t>
            </a: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86F7B-FA18-BEE6-C1DA-B797E3FC9833}"/>
              </a:ext>
            </a:extLst>
          </p:cNvPr>
          <p:cNvSpPr>
            <a:spLocks noGrp="1"/>
          </p:cNvSpPr>
          <p:nvPr>
            <p:ph type="title"/>
          </p:nvPr>
        </p:nvSpPr>
        <p:spPr>
          <a:xfrm>
            <a:off x="381000" y="304800"/>
            <a:ext cx="9036496" cy="1069514"/>
          </a:xfrm>
        </p:spPr>
        <p:txBody>
          <a:bodyPr>
            <a:normAutofit fontScale="90000"/>
          </a:bodyPr>
          <a:lstStyle/>
          <a:p>
            <a:r>
              <a:rPr lang="en-US" dirty="0"/>
              <a:t>Marks Distribution </a:t>
            </a:r>
            <a:br>
              <a:rPr lang="en-US" dirty="0"/>
            </a:br>
            <a:endParaRPr lang="en-US" dirty="0"/>
          </a:p>
        </p:txBody>
      </p:sp>
      <p:sp>
        <p:nvSpPr>
          <p:cNvPr id="4" name="Content Placeholder 3">
            <a:extLst>
              <a:ext uri="{FF2B5EF4-FFF2-40B4-BE49-F238E27FC236}">
                <a16:creationId xmlns:a16="http://schemas.microsoft.com/office/drawing/2014/main" id="{D0D89CDF-B5CF-8720-7E3C-D50F15F410E2}"/>
              </a:ext>
            </a:extLst>
          </p:cNvPr>
          <p:cNvSpPr>
            <a:spLocks noGrp="1"/>
          </p:cNvSpPr>
          <p:nvPr>
            <p:ph idx="1"/>
          </p:nvPr>
        </p:nvSpPr>
        <p:spPr>
          <a:xfrm>
            <a:off x="381000" y="1066800"/>
            <a:ext cx="8316144" cy="4551039"/>
          </a:xfrm>
        </p:spPr>
        <p:txBody>
          <a:bodyPr/>
          <a:lstStyle/>
          <a:p>
            <a:r>
              <a:rPr lang="en-US" sz="2400" b="1" dirty="0"/>
              <a:t>Particular</a:t>
            </a:r>
            <a:r>
              <a:rPr lang="en-US" sz="2400" dirty="0"/>
              <a:t>	</a:t>
            </a:r>
          </a:p>
          <a:p>
            <a:r>
              <a:rPr lang="en-US" sz="2400" dirty="0"/>
              <a:t>1. Quiz	                   5%</a:t>
            </a:r>
          </a:p>
          <a:p>
            <a:r>
              <a:rPr lang="en-US" sz="2400" dirty="0"/>
              <a:t>2. Assignments	        5 %</a:t>
            </a:r>
          </a:p>
          <a:p>
            <a:r>
              <a:rPr lang="en-US" sz="2400" dirty="0"/>
              <a:t>4. Class participation       3 %</a:t>
            </a:r>
          </a:p>
          <a:p>
            <a:r>
              <a:rPr lang="en-US" sz="2400" dirty="0"/>
              <a:t>5. Project &amp; viva	        7 %</a:t>
            </a:r>
          </a:p>
          <a:p>
            <a:r>
              <a:rPr lang="en-US" sz="2400" dirty="0"/>
              <a:t>6. Mid-Terms	                  15 %</a:t>
            </a:r>
          </a:p>
          <a:p>
            <a:r>
              <a:rPr lang="en-US" sz="2400" dirty="0"/>
              <a:t>7. Final Exam	       50 %</a:t>
            </a:r>
          </a:p>
          <a:p>
            <a:r>
              <a:rPr lang="en-US" sz="2400" dirty="0"/>
              <a:t>Total 100</a:t>
            </a:r>
          </a:p>
          <a:p>
            <a:endParaRPr lang="en-US" dirty="0"/>
          </a:p>
        </p:txBody>
      </p:sp>
    </p:spTree>
    <p:extLst>
      <p:ext uri="{BB962C8B-B14F-4D97-AF65-F5344CB8AC3E}">
        <p14:creationId xmlns:p14="http://schemas.microsoft.com/office/powerpoint/2010/main" val="793030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5E5B7-AD1F-5DB4-A505-AA20B62F0D8C}"/>
              </a:ext>
            </a:extLst>
          </p:cNvPr>
          <p:cNvSpPr>
            <a:spLocks noGrp="1"/>
          </p:cNvSpPr>
          <p:nvPr>
            <p:ph type="title"/>
          </p:nvPr>
        </p:nvSpPr>
        <p:spPr/>
        <p:txBody>
          <a:bodyPr/>
          <a:lstStyle/>
          <a:p>
            <a:pPr algn="ctr"/>
            <a:r>
              <a:rPr lang="en-US" dirty="0"/>
              <a:t>Week-1 </a:t>
            </a:r>
          </a:p>
        </p:txBody>
      </p:sp>
      <p:sp>
        <p:nvSpPr>
          <p:cNvPr id="9" name="TextBox 8">
            <a:extLst>
              <a:ext uri="{FF2B5EF4-FFF2-40B4-BE49-F238E27FC236}">
                <a16:creationId xmlns:a16="http://schemas.microsoft.com/office/drawing/2014/main" id="{808C2B19-FEF5-A135-0DF5-CAAE5BAF709E}"/>
              </a:ext>
            </a:extLst>
          </p:cNvPr>
          <p:cNvSpPr txBox="1"/>
          <p:nvPr/>
        </p:nvSpPr>
        <p:spPr>
          <a:xfrm>
            <a:off x="336104" y="1524000"/>
            <a:ext cx="8807896" cy="2246769"/>
          </a:xfrm>
          <a:prstGeom prst="rect">
            <a:avLst/>
          </a:prstGeom>
          <a:noFill/>
        </p:spPr>
        <p:txBody>
          <a:bodyPr wrap="square">
            <a:spAutoFit/>
          </a:bodyPr>
          <a:lstStyle/>
          <a:p>
            <a:r>
              <a:rPr lang="en-US" sz="2800" dirty="0">
                <a:effectLst/>
                <a:latin typeface="Times New Roman" panose="02020603050405020304" pitchFamily="18" charset="0"/>
                <a:ea typeface="Times New Roman" panose="02020603050405020304" pitchFamily="18" charset="0"/>
              </a:rPr>
              <a:t>Technical	Writing:</a:t>
            </a:r>
          </a:p>
          <a:p>
            <a:pPr marL="457200" indent="-457200">
              <a:buFont typeface="Arial" panose="020B0604020202020204" pitchFamily="34" charset="0"/>
              <a:buChar char="•"/>
            </a:pPr>
            <a:r>
              <a:rPr lang="en-US" sz="2800" dirty="0">
                <a:effectLst/>
                <a:latin typeface="Times New Roman" panose="02020603050405020304" pitchFamily="18" charset="0"/>
                <a:ea typeface="Times New Roman" panose="02020603050405020304" pitchFamily="18" charset="0"/>
              </a:rPr>
              <a:t>Definitions,	</a:t>
            </a:r>
          </a:p>
          <a:p>
            <a:pPr marL="457200" indent="-457200">
              <a:buFont typeface="Arial" panose="020B0604020202020204" pitchFamily="34" charset="0"/>
              <a:buChar char="•"/>
            </a:pPr>
            <a:r>
              <a:rPr lang="en-US" sz="2800" dirty="0">
                <a:effectLst/>
                <a:latin typeface="Times New Roman" panose="02020603050405020304" pitchFamily="18" charset="0"/>
                <a:ea typeface="Times New Roman" panose="02020603050405020304" pitchFamily="18" charset="0"/>
              </a:rPr>
              <a:t>History,	Purposes	</a:t>
            </a:r>
          </a:p>
          <a:p>
            <a:pPr marL="457200" indent="-457200">
              <a:buFont typeface="Arial" panose="020B0604020202020204" pitchFamily="34" charset="0"/>
              <a:buChar char="•"/>
            </a:pPr>
            <a:r>
              <a:rPr lang="en-US" sz="2800" dirty="0">
                <a:effectLst/>
                <a:latin typeface="Times New Roman" panose="02020603050405020304" pitchFamily="18" charset="0"/>
                <a:ea typeface="Times New Roman" panose="02020603050405020304" pitchFamily="18" charset="0"/>
              </a:rPr>
              <a:t>Functions	</a:t>
            </a:r>
          </a:p>
          <a:p>
            <a:pPr marL="457200" indent="-457200">
              <a:buFont typeface="Arial" panose="020B0604020202020204" pitchFamily="34" charset="0"/>
              <a:buChar char="•"/>
            </a:pPr>
            <a:r>
              <a:rPr lang="en-US" sz="2800" spc="-15" dirty="0">
                <a:effectLst/>
                <a:latin typeface="Times New Roman" panose="02020603050405020304" pitchFamily="18" charset="0"/>
                <a:ea typeface="Times New Roman" panose="02020603050405020304" pitchFamily="18" charset="0"/>
              </a:rPr>
              <a:t>Defining </a:t>
            </a:r>
            <a:r>
              <a:rPr lang="en-US" sz="2800" dirty="0">
                <a:effectLst/>
                <a:latin typeface="Times New Roman" panose="02020603050405020304" pitchFamily="18" charset="0"/>
                <a:ea typeface="Times New Roman" panose="02020603050405020304" pitchFamily="18" charset="0"/>
              </a:rPr>
              <a:t>Characteristics</a:t>
            </a:r>
            <a:endParaRPr lang="en-US" sz="2800" dirty="0"/>
          </a:p>
        </p:txBody>
      </p:sp>
    </p:spTree>
    <p:extLst>
      <p:ext uri="{BB962C8B-B14F-4D97-AF65-F5344CB8AC3E}">
        <p14:creationId xmlns:p14="http://schemas.microsoft.com/office/powerpoint/2010/main" val="3187748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07672892-D3A8-8852-84A5-F038111D5C7B}"/>
              </a:ext>
            </a:extLst>
          </p:cNvPr>
          <p:cNvGraphicFramePr>
            <a:graphicFrameLocks noGrp="1"/>
          </p:cNvGraphicFramePr>
          <p:nvPr>
            <p:ph idx="1"/>
            <p:extLst>
              <p:ext uri="{D42A27DB-BD31-4B8C-83A1-F6EECF244321}">
                <p14:modId xmlns:p14="http://schemas.microsoft.com/office/powerpoint/2010/main" val="1973595706"/>
              </p:ext>
            </p:extLst>
          </p:nvPr>
        </p:nvGraphicFramePr>
        <p:xfrm>
          <a:off x="642910" y="985293"/>
          <a:ext cx="8001000" cy="6015607"/>
        </p:xfrm>
        <a:graphic>
          <a:graphicData uri="http://schemas.openxmlformats.org/drawingml/2006/table">
            <a:tbl>
              <a:tblPr firstRow="1" firstCol="1" lastRow="1" lastCol="1" bandRow="1" bandCol="1">
                <a:tableStyleId>{2D5ABB26-0587-4C30-8999-92F81FD0307C}</a:tableStyleId>
              </a:tblPr>
              <a:tblGrid>
                <a:gridCol w="3429000">
                  <a:extLst>
                    <a:ext uri="{9D8B030D-6E8A-4147-A177-3AD203B41FA5}">
                      <a16:colId xmlns:a16="http://schemas.microsoft.com/office/drawing/2014/main" val="529182814"/>
                    </a:ext>
                  </a:extLst>
                </a:gridCol>
                <a:gridCol w="4572000">
                  <a:extLst>
                    <a:ext uri="{9D8B030D-6E8A-4147-A177-3AD203B41FA5}">
                      <a16:colId xmlns:a16="http://schemas.microsoft.com/office/drawing/2014/main" val="3372939390"/>
                    </a:ext>
                  </a:extLst>
                </a:gridCol>
              </a:tblGrid>
              <a:tr h="417014">
                <a:tc>
                  <a:txBody>
                    <a:bodyPr/>
                    <a:lstStyle/>
                    <a:p>
                      <a:pPr marL="67945" marR="0">
                        <a:lnSpc>
                          <a:spcPts val="1280"/>
                        </a:lnSpc>
                        <a:spcBef>
                          <a:spcPts val="0"/>
                        </a:spcBef>
                        <a:spcAft>
                          <a:spcPts val="0"/>
                        </a:spcAft>
                      </a:pPr>
                      <a:r>
                        <a:rPr lang="en-US" sz="2400" dirty="0">
                          <a:effectLst/>
                        </a:rPr>
                        <a:t>Fiction</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6675" marR="0">
                        <a:lnSpc>
                          <a:spcPts val="1280"/>
                        </a:lnSpc>
                        <a:spcBef>
                          <a:spcPts val="0"/>
                        </a:spcBef>
                        <a:spcAft>
                          <a:spcPts val="0"/>
                        </a:spcAft>
                      </a:pPr>
                      <a:r>
                        <a:rPr lang="en-US" sz="2400">
                          <a:effectLst/>
                        </a:rPr>
                        <a:t>Non-Fiction</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709766761"/>
                  </a:ext>
                </a:extLst>
              </a:tr>
              <a:tr h="5598593">
                <a:tc>
                  <a:txBody>
                    <a:bodyPr/>
                    <a:lstStyle/>
                    <a:p>
                      <a:pPr marL="0" marR="0">
                        <a:spcBef>
                          <a:spcPts val="15"/>
                        </a:spcBef>
                        <a:spcAft>
                          <a:spcPts val="0"/>
                        </a:spcAft>
                      </a:pPr>
                      <a:r>
                        <a:rPr lang="en-US" sz="2000" dirty="0">
                          <a:effectLst/>
                        </a:rPr>
                        <a:t> </a:t>
                      </a:r>
                    </a:p>
                    <a:p>
                      <a:pPr marL="67945" marR="280035">
                        <a:spcBef>
                          <a:spcPts val="0"/>
                        </a:spcBef>
                        <a:spcAft>
                          <a:spcPts val="0"/>
                        </a:spcAft>
                      </a:pPr>
                      <a:r>
                        <a:rPr lang="en-US" sz="2400" dirty="0">
                          <a:effectLst/>
                        </a:rPr>
                        <a:t>Drama, Poetry, Novel,</a:t>
                      </a:r>
                    </a:p>
                    <a:p>
                      <a:pPr marL="67945" marR="280035">
                        <a:spcBef>
                          <a:spcPts val="0"/>
                        </a:spcBef>
                        <a:spcAft>
                          <a:spcPts val="0"/>
                        </a:spcAft>
                      </a:pPr>
                      <a:r>
                        <a:rPr lang="en-US" sz="2400" dirty="0">
                          <a:effectLst/>
                        </a:rPr>
                        <a:t> Short story</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0">
                        <a:spcBef>
                          <a:spcPts val="15"/>
                        </a:spcBef>
                        <a:spcAft>
                          <a:spcPts val="0"/>
                        </a:spcAft>
                      </a:pPr>
                      <a:r>
                        <a:rPr lang="en-US" sz="2000" dirty="0">
                          <a:effectLst/>
                        </a:rPr>
                        <a:t> </a:t>
                      </a:r>
                    </a:p>
                    <a:p>
                      <a:pPr marL="66675" marR="639445">
                        <a:spcBef>
                          <a:spcPts val="0"/>
                        </a:spcBef>
                        <a:spcAft>
                          <a:spcPts val="0"/>
                        </a:spcAft>
                      </a:pPr>
                      <a:r>
                        <a:rPr lang="en-US" sz="2400" dirty="0">
                          <a:effectLst/>
                        </a:rPr>
                        <a:t>Essays, Reports</a:t>
                      </a:r>
                      <a:r>
                        <a:rPr lang="en-US" sz="2000" dirty="0">
                          <a:effectLst/>
                        </a:rPr>
                        <a:t>, </a:t>
                      </a:r>
                      <a:r>
                        <a:rPr lang="en-US" sz="2400" dirty="0">
                          <a:effectLst/>
                        </a:rPr>
                        <a:t>Research </a:t>
                      </a:r>
                    </a:p>
                    <a:p>
                      <a:pPr marL="66675" marR="639445">
                        <a:spcBef>
                          <a:spcPts val="0"/>
                        </a:spcBef>
                        <a:spcAft>
                          <a:spcPts val="0"/>
                        </a:spcAft>
                      </a:pPr>
                      <a:r>
                        <a:rPr lang="en-US" sz="2400" dirty="0">
                          <a:effectLst/>
                        </a:rPr>
                        <a:t>Thesis, Research </a:t>
                      </a:r>
                    </a:p>
                    <a:p>
                      <a:pPr marL="66675" marR="130810">
                        <a:spcBef>
                          <a:spcPts val="5"/>
                        </a:spcBef>
                        <a:spcAft>
                          <a:spcPts val="0"/>
                        </a:spcAft>
                      </a:pPr>
                      <a:r>
                        <a:rPr lang="en-US" sz="2400" spc="-15" dirty="0">
                          <a:effectLst/>
                        </a:rPr>
                        <a:t>Papers, </a:t>
                      </a:r>
                      <a:r>
                        <a:rPr lang="en-US" sz="2400" dirty="0">
                          <a:effectLst/>
                        </a:rPr>
                        <a:t>Memos, Articles, Editorials Review</a:t>
                      </a:r>
                    </a:p>
                    <a:p>
                      <a:pPr marL="66675" marR="520700">
                        <a:lnSpc>
                          <a:spcPts val="1350"/>
                        </a:lnSpc>
                        <a:spcBef>
                          <a:spcPts val="0"/>
                        </a:spcBef>
                        <a:spcAft>
                          <a:spcPts val="0"/>
                        </a:spcAft>
                      </a:pPr>
                      <a:r>
                        <a:rPr lang="en-US" sz="2400" dirty="0">
                          <a:effectLst/>
                        </a:rPr>
                        <a:t> </a:t>
                      </a:r>
                    </a:p>
                    <a:p>
                      <a:pPr marL="66675" marR="520700">
                        <a:lnSpc>
                          <a:spcPts val="1350"/>
                        </a:lnSpc>
                        <a:spcBef>
                          <a:spcPts val="0"/>
                        </a:spcBef>
                        <a:spcAft>
                          <a:spcPts val="0"/>
                        </a:spcAft>
                      </a:pPr>
                      <a:r>
                        <a:rPr lang="en-US" sz="2400" dirty="0">
                          <a:effectLst/>
                        </a:rPr>
                        <a:t>Letters</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90747285"/>
                  </a:ext>
                </a:extLst>
              </a:tr>
            </a:tbl>
          </a:graphicData>
        </a:graphic>
      </p:graphicFrame>
      <p:sp>
        <p:nvSpPr>
          <p:cNvPr id="6" name="Rectangle 1">
            <a:extLst>
              <a:ext uri="{FF2B5EF4-FFF2-40B4-BE49-F238E27FC236}">
                <a16:creationId xmlns:a16="http://schemas.microsoft.com/office/drawing/2014/main" id="{B2F013B6-1584-91D4-030E-26CA12A23D22}"/>
              </a:ext>
            </a:extLst>
          </p:cNvPr>
          <p:cNvSpPr>
            <a:spLocks noChangeArrowheads="1"/>
          </p:cNvSpPr>
          <p:nvPr/>
        </p:nvSpPr>
        <p:spPr bwMode="auto">
          <a:xfrm>
            <a:off x="2286000" y="34227"/>
            <a:ext cx="8839200" cy="870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06272" tIns="130134"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Genres of Writing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0341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C384D7-D18B-7320-398B-449002941E60}"/>
              </a:ext>
            </a:extLst>
          </p:cNvPr>
          <p:cNvSpPr>
            <a:spLocks noGrp="1"/>
          </p:cNvSpPr>
          <p:nvPr>
            <p:ph idx="1"/>
          </p:nvPr>
        </p:nvSpPr>
        <p:spPr>
          <a:xfrm>
            <a:off x="304800" y="152400"/>
            <a:ext cx="8458200" cy="838200"/>
          </a:xfrm>
        </p:spPr>
        <p:txBody>
          <a:bodyPr/>
          <a:lstStyle/>
          <a:p>
            <a:pPr algn="ctr"/>
            <a:r>
              <a:rPr lang="en-US" sz="2400" b="1" dirty="0"/>
              <a:t>The Importance of Writing</a:t>
            </a:r>
          </a:p>
          <a:p>
            <a:endParaRPr lang="en-US" dirty="0"/>
          </a:p>
        </p:txBody>
      </p:sp>
      <p:sp>
        <p:nvSpPr>
          <p:cNvPr id="4" name="Content Placeholder 3">
            <a:extLst>
              <a:ext uri="{FF2B5EF4-FFF2-40B4-BE49-F238E27FC236}">
                <a16:creationId xmlns:a16="http://schemas.microsoft.com/office/drawing/2014/main" id="{10C44C24-4B0E-EC84-F72D-6C269AAC419E}"/>
              </a:ext>
            </a:extLst>
          </p:cNvPr>
          <p:cNvSpPr>
            <a:spLocks noGrp="1"/>
          </p:cNvSpPr>
          <p:nvPr>
            <p:ph idx="10"/>
          </p:nvPr>
        </p:nvSpPr>
        <p:spPr>
          <a:xfrm>
            <a:off x="152400" y="841648"/>
            <a:ext cx="8839200" cy="5559152"/>
          </a:xfrm>
        </p:spPr>
        <p:txBody>
          <a:bodyPr>
            <a:normAutofit fontScale="92500" lnSpcReduction="10000"/>
          </a:bodyPr>
          <a:lstStyle/>
          <a:p>
            <a:pPr algn="just"/>
            <a:r>
              <a:rPr lang="en-US" sz="2000" dirty="0"/>
              <a:t>•</a:t>
            </a:r>
            <a:r>
              <a:rPr lang="en-US" sz="2400" dirty="0"/>
              <a:t>	It helps you record history.</a:t>
            </a:r>
          </a:p>
          <a:p>
            <a:pPr algn="just"/>
            <a:r>
              <a:rPr lang="en-US" sz="2400" dirty="0"/>
              <a:t>•	It helps you transmit and preserve religious and cultural values, ideologies, and views.</a:t>
            </a:r>
          </a:p>
          <a:p>
            <a:pPr algn="just"/>
            <a:r>
              <a:rPr lang="en-US" sz="2400" dirty="0"/>
              <a:t>•	It helps you serve people by providing you a means via which we can share knowledge, experience, observation, insight, etc.</a:t>
            </a:r>
          </a:p>
          <a:p>
            <a:pPr algn="just"/>
            <a:r>
              <a:rPr lang="en-US" sz="2400" dirty="0"/>
              <a:t>•	It helps nations grow.</a:t>
            </a:r>
          </a:p>
          <a:p>
            <a:pPr algn="just"/>
            <a:r>
              <a:rPr lang="en-US" sz="2400" dirty="0"/>
              <a:t>•	It helps us guide, instruct, etc.</a:t>
            </a:r>
          </a:p>
          <a:p>
            <a:pPr algn="just"/>
            <a:r>
              <a:rPr lang="en-US" sz="2400" dirty="0"/>
              <a:t>•	It helps immortalize ideas, insights, etc.</a:t>
            </a:r>
          </a:p>
          <a:p>
            <a:pPr algn="just"/>
            <a:r>
              <a:rPr lang="en-US" sz="2400" dirty="0"/>
              <a:t>•	It helps preserve a particular language through codification.</a:t>
            </a:r>
          </a:p>
          <a:p>
            <a:pPr algn="just"/>
            <a:r>
              <a:rPr lang="en-US" sz="2400" dirty="0"/>
              <a:t>•	It is the most appropriate medium of communication in a great majority of cases.</a:t>
            </a:r>
          </a:p>
          <a:p>
            <a:pPr algn="just"/>
            <a:r>
              <a:rPr lang="en-US" sz="2400" dirty="0"/>
              <a:t>•	It makes things permanent and long lasting. Word of mouth is not considered reliable, but the written word carries immense power.</a:t>
            </a:r>
          </a:p>
          <a:p>
            <a:endParaRPr lang="en-US" dirty="0"/>
          </a:p>
          <a:p>
            <a:endParaRPr lang="en-US" dirty="0"/>
          </a:p>
        </p:txBody>
      </p:sp>
    </p:spTree>
    <p:extLst>
      <p:ext uri="{BB962C8B-B14F-4D97-AF65-F5344CB8AC3E}">
        <p14:creationId xmlns:p14="http://schemas.microsoft.com/office/powerpoint/2010/main" val="2817442251"/>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1990</TotalTime>
  <Words>1363</Words>
  <Application>Microsoft Office PowerPoint</Application>
  <PresentationFormat>On-screen Show (4:3)</PresentationFormat>
  <Paragraphs>156</Paragraphs>
  <Slides>28</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28</vt:i4>
      </vt:variant>
    </vt:vector>
  </HeadingPairs>
  <TitlesOfParts>
    <vt:vector size="35" baseType="lpstr">
      <vt:lpstr>Arial</vt:lpstr>
      <vt:lpstr>Calibri</vt:lpstr>
      <vt:lpstr>Constantia</vt:lpstr>
      <vt:lpstr>Times New Roman</vt:lpstr>
      <vt:lpstr>Wingdings 2</vt:lpstr>
      <vt:lpstr>Custom Design</vt:lpstr>
      <vt:lpstr>Flow</vt:lpstr>
      <vt:lpstr>PowerPoint Presentation</vt:lpstr>
      <vt:lpstr>PowerPoint Presentation</vt:lpstr>
      <vt:lpstr>PowerPoint Presentation</vt:lpstr>
      <vt:lpstr>Task 1 </vt:lpstr>
      <vt:lpstr>OUTLINE TILL MID-I </vt:lpstr>
      <vt:lpstr>Marks Distribution  </vt:lpstr>
      <vt:lpstr>Week-1 </vt:lpstr>
      <vt:lpstr>PowerPoint Presentation</vt:lpstr>
      <vt:lpstr>PowerPoint Presentation</vt:lpstr>
      <vt:lpstr>What is Technical Writing?</vt:lpstr>
      <vt:lpstr>TW as a Profession</vt:lpstr>
      <vt:lpstr>    The Importance of Technical Writing:</vt:lpstr>
      <vt:lpstr>PowerPoint Presentation</vt:lpstr>
      <vt:lpstr>PowerPoint Presentation</vt:lpstr>
      <vt:lpstr>Let’s Compare!</vt:lpstr>
      <vt:lpstr>PowerPoint Presentation</vt:lpstr>
      <vt:lpstr>PowerPoint Presentation</vt:lpstr>
      <vt:lpstr>OK, now you know!</vt:lpstr>
      <vt:lpstr>Some more practice!</vt:lpstr>
      <vt:lpstr>Common Purposes of Technical Writing</vt:lpstr>
      <vt:lpstr>History of TW </vt:lpstr>
      <vt:lpstr>PowerPoint Presentation</vt:lpstr>
      <vt:lpstr>PowerPoint Presentation</vt:lpstr>
      <vt:lpstr>Some rules of thumb for TW</vt:lpstr>
      <vt:lpstr>Skills Needed to be a Good  Technical Writer</vt:lpstr>
      <vt:lpstr>Handout Time</vt:lpstr>
      <vt:lpstr>Discuss</vt:lpstr>
      <vt:lpstr>PowerPoint Presentation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Registered User</dc:creator>
  <cp:lastModifiedBy>Fast</cp:lastModifiedBy>
  <cp:revision>100</cp:revision>
  <dcterms:created xsi:type="dcterms:W3CDTF">2014-04-01T16:35:38Z</dcterms:created>
  <dcterms:modified xsi:type="dcterms:W3CDTF">2022-08-30T04:36:32Z</dcterms:modified>
</cp:coreProperties>
</file>